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758" r:id="rId3"/>
    <p:sldId id="759" r:id="rId4"/>
    <p:sldId id="625" r:id="rId5"/>
    <p:sldId id="627" r:id="rId6"/>
    <p:sldId id="557" r:id="rId7"/>
    <p:sldId id="680" r:id="rId8"/>
    <p:sldId id="841" r:id="rId9"/>
    <p:sldId id="842" r:id="rId10"/>
    <p:sldId id="843" r:id="rId11"/>
    <p:sldId id="844" r:id="rId12"/>
    <p:sldId id="790" r:id="rId13"/>
    <p:sldId id="792" r:id="rId14"/>
    <p:sldId id="793" r:id="rId15"/>
    <p:sldId id="794" r:id="rId16"/>
    <p:sldId id="795" r:id="rId17"/>
    <p:sldId id="839" r:id="rId18"/>
    <p:sldId id="799" r:id="rId19"/>
    <p:sldId id="800" r:id="rId20"/>
    <p:sldId id="803" r:id="rId21"/>
    <p:sldId id="809" r:id="rId22"/>
    <p:sldId id="791" r:id="rId23"/>
    <p:sldId id="810" r:id="rId24"/>
    <p:sldId id="811" r:id="rId25"/>
    <p:sldId id="812" r:id="rId26"/>
    <p:sldId id="813" r:id="rId27"/>
    <p:sldId id="821" r:id="rId28"/>
    <p:sldId id="814" r:id="rId29"/>
    <p:sldId id="815" r:id="rId30"/>
    <p:sldId id="822" r:id="rId31"/>
    <p:sldId id="823" r:id="rId32"/>
    <p:sldId id="824" r:id="rId33"/>
    <p:sldId id="825" r:id="rId34"/>
    <p:sldId id="826" r:id="rId35"/>
    <p:sldId id="827" r:id="rId36"/>
    <p:sldId id="828" r:id="rId37"/>
    <p:sldId id="829" r:id="rId38"/>
    <p:sldId id="830" r:id="rId39"/>
    <p:sldId id="831" r:id="rId40"/>
    <p:sldId id="832" r:id="rId41"/>
    <p:sldId id="833" r:id="rId42"/>
    <p:sldId id="837" r:id="rId43"/>
    <p:sldId id="838" r:id="rId44"/>
    <p:sldId id="845" r:id="rId45"/>
    <p:sldId id="846" r:id="rId46"/>
    <p:sldId id="847" r:id="rId47"/>
    <p:sldId id="724" r:id="rId48"/>
    <p:sldId id="651" r:id="rId49"/>
    <p:sldId id="650" r:id="rId50"/>
    <p:sldId id="663" r:id="rId51"/>
    <p:sldId id="56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13"/>
    <p:restoredTop sz="97545"/>
  </p:normalViewPr>
  <p:slideViewPr>
    <p:cSldViewPr snapToGrid="0" snapToObjects="1" showGuides="1">
      <p:cViewPr varScale="1">
        <p:scale>
          <a:sx n="147" d="100"/>
          <a:sy n="147" d="100"/>
        </p:scale>
        <p:origin x="5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2/27/23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391896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375901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324027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51</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267DEFF-031B-CA44-B9A3-F5FDF48DC6C4}" type="datetime1">
              <a:rPr lang="en-US" smtClean="0"/>
              <a:t>2/27/23</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783D02DC-8818-CA4E-8B4D-3247E3ED566E}" type="datetime1">
              <a:rPr lang="en-US" smtClean="0"/>
              <a:t>2/27/23</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7961B92A-43BA-6042-B43F-AE0F03212488}" type="datetime1">
              <a:rPr lang="en-US" smtClean="0"/>
              <a:t>2/27/23</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3B4C1717-C442-FE47-9879-EC0277C4DD4B}" type="datetime1">
              <a:rPr lang="en-US" smtClean="0"/>
              <a:t>2/27/23</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lvl1pPr>
              <a:defRPr sz="2000">
                <a:latin typeface="Arial" panose="020B0604020202020204" pitchFamily="34" charset="0"/>
                <a:cs typeface="Arial" panose="020B0604020202020204" pitchFamily="34" charset="0"/>
              </a:defRPr>
            </a:lvl1pPr>
          </a:lstStyle>
          <a:p>
            <a:fld id="{CE250C90-A217-6949-8BD2-2F5146168076}" type="slidenum">
              <a:rPr lang="en-US" smtClean="0"/>
              <a:pPr/>
              <a:t>‹#›</a:t>
            </a:fld>
            <a:endParaRPr lang="en-US" sz="2000"/>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2FF1260A-4D94-FB42-9C47-B8B38CF05364}" type="datetime1">
              <a:rPr lang="en-US" smtClean="0"/>
              <a:t>2/27/23</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976C0EA-1B2B-E94E-9C4C-CFB342CE4585}" type="datetime1">
              <a:rPr lang="en-US" smtClean="0"/>
              <a:t>2/27/23</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557B195E-9663-7341-99E5-87B1B6191FB2}" type="datetime1">
              <a:rPr lang="en-US" smtClean="0"/>
              <a:t>2/27/23</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EB712EE3-8D5B-B747-BC4B-AC203E0D8DFD}" type="datetime1">
              <a:rPr lang="en-US" smtClean="0"/>
              <a:t>2/27/23</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A028C73A-EC7C-F143-A134-3629457F229E}" type="datetime1">
              <a:rPr lang="en-US" smtClean="0"/>
              <a:t>2/27/23</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5C48972D-BF7B-8743-874B-A5F084A2E1B3}" type="datetime1">
              <a:rPr lang="en-US" smtClean="0"/>
              <a:t>2/27/23</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F3AEF7DC-B183-DC4D-9E0E-E2EB30D9656F}" type="datetime1">
              <a:rPr lang="en-US" smtClean="0"/>
              <a:t>2/27/23</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83F1F-9A3D-AE4E-9C17-69C1651E2D77}" type="datetime1">
              <a:rPr lang="en-US" smtClean="0"/>
              <a:t>2/27/23</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7110919" y="30667"/>
            <a:ext cx="4903502" cy="4117423"/>
          </a:xfrm>
          <a:noFill/>
        </p:spPr>
        <p:txBody>
          <a:bodyPr vert="horz" lIns="91440" tIns="45720" rIns="91440" bIns="45720" rtlCol="0" anchor="b">
            <a:noAutofit/>
          </a:bodyPr>
          <a:lstStyle/>
          <a:p>
            <a:r>
              <a:rPr lang="en-US" sz="3600" dirty="0">
                <a:effectLst/>
                <a:latin typeface="Arial" panose="020B0604020202020204" pitchFamily="34" charset="0"/>
                <a:ea typeface="Times New Roman" panose="02020603050405020304" pitchFamily="18" charset="0"/>
                <a:cs typeface="Arial" panose="020B0604020202020204" pitchFamily="34" charset="0"/>
              </a:rPr>
              <a:t>The cost of resource use for photosynthesis drives variance in leaf nitrogen content across a climate and soil resource availability gradient</a:t>
            </a:r>
            <a:r>
              <a:rPr lang="en-US" sz="3600" dirty="0">
                <a:effectLst/>
                <a:latin typeface="Arial" panose="020B0604020202020204" pitchFamily="34" charset="0"/>
                <a:cs typeface="Arial" panose="020B0604020202020204" pitchFamily="34" charset="0"/>
              </a:rPr>
              <a:t> </a:t>
            </a:r>
            <a:endParaRPr lang="en-US" sz="36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7266942" y="4245469"/>
            <a:ext cx="4591455" cy="400111"/>
          </a:xfrm>
          <a:noFill/>
        </p:spPr>
        <p:txBody>
          <a:bodyPr vert="horz" lIns="91440" tIns="45720" rIns="91440" bIns="45720" rtlCol="0">
            <a:normAutofit/>
          </a:bodyPr>
          <a:lstStyle/>
          <a:p>
            <a:r>
              <a:rPr lang="en-US" sz="2000" dirty="0">
                <a:latin typeface="Arial" panose="020B0604020202020204" pitchFamily="34" charset="0"/>
                <a:cs typeface="Arial" panose="020B0604020202020204" pitchFamily="34" charset="0"/>
              </a:rPr>
              <a:t>Evan A. Perkowski; Nicholas G. Smith</a:t>
            </a:r>
          </a:p>
        </p:txBody>
      </p:sp>
      <p:pic>
        <p:nvPicPr>
          <p:cNvPr id="8" name="Picture 7" descr="A field of flowers&#10;&#10;Description automatically generated with medium confidence">
            <a:extLst>
              <a:ext uri="{FF2B5EF4-FFF2-40B4-BE49-F238E27FC236}">
                <a16:creationId xmlns:a16="http://schemas.microsoft.com/office/drawing/2014/main" id="{DE610B7C-DC93-0208-4680-8646A8F7D823}"/>
              </a:ext>
            </a:extLst>
          </p:cNvPr>
          <p:cNvPicPr>
            <a:picLocks noChangeAspect="1"/>
          </p:cNvPicPr>
          <p:nvPr/>
        </p:nvPicPr>
        <p:blipFill rotWithShape="1">
          <a:blip r:embed="rId2"/>
          <a:srcRect t="1188" r="-1" b="-1"/>
          <a:stretch/>
        </p:blipFill>
        <p:spPr>
          <a:xfrm>
            <a:off x="0" y="10"/>
            <a:ext cx="6992881" cy="6857990"/>
          </a:xfrm>
          <a:prstGeom prst="rect">
            <a:avLst/>
          </a:prstGeom>
        </p:spPr>
      </p:pic>
      <p:pic>
        <p:nvPicPr>
          <p:cNvPr id="12" name="Picture 4" descr="Double T Symbol | History &amp; Traditions | TTU">
            <a:hlinkClick r:id="rId3"/>
            <a:extLst>
              <a:ext uri="{FF2B5EF4-FFF2-40B4-BE49-F238E27FC236}">
                <a16:creationId xmlns:a16="http://schemas.microsoft.com/office/drawing/2014/main" id="{F0E3584B-3948-4445-8239-E32B12EA2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510" y="4850070"/>
            <a:ext cx="1650318" cy="180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E810-1436-47B4-7FE6-32BF22025A69}"/>
              </a:ext>
            </a:extLst>
          </p:cNvPr>
          <p:cNvSpPr>
            <a:spLocks noGrp="1"/>
          </p:cNvSpPr>
          <p:nvPr>
            <p:ph type="title"/>
          </p:nvPr>
        </p:nvSpPr>
        <p:spPr/>
        <p:txBody>
          <a:bodyPr>
            <a:normAutofit/>
          </a:bodyPr>
          <a:lstStyle/>
          <a:p>
            <a:r>
              <a:rPr lang="el-GR" i="1" dirty="0"/>
              <a:t>β</a:t>
            </a:r>
            <a:r>
              <a:rPr lang="en-US" dirty="0"/>
              <a:t> is held constant in least-cost optimality models, but varies across environments</a:t>
            </a:r>
          </a:p>
        </p:txBody>
      </p:sp>
      <p:sp>
        <p:nvSpPr>
          <p:cNvPr id="4" name="Slide Number Placeholder 3">
            <a:extLst>
              <a:ext uri="{FF2B5EF4-FFF2-40B4-BE49-F238E27FC236}">
                <a16:creationId xmlns:a16="http://schemas.microsoft.com/office/drawing/2014/main" id="{BCDB1657-1E11-B5C5-5D56-DDD3ECBE1EC1}"/>
              </a:ext>
            </a:extLst>
          </p:cNvPr>
          <p:cNvSpPr>
            <a:spLocks noGrp="1"/>
          </p:cNvSpPr>
          <p:nvPr>
            <p:ph type="sldNum" sz="quarter" idx="12"/>
          </p:nvPr>
        </p:nvSpPr>
        <p:spPr/>
        <p:txBody>
          <a:bodyPr/>
          <a:lstStyle/>
          <a:p>
            <a:fld id="{CE250C90-A217-6949-8BD2-2F5146168076}" type="slidenum">
              <a:rPr lang="en-US" smtClean="0"/>
              <a:pPr/>
              <a:t>10</a:t>
            </a:fld>
            <a:endParaRPr lang="en-US" sz="2000"/>
          </a:p>
        </p:txBody>
      </p:sp>
      <p:sp>
        <p:nvSpPr>
          <p:cNvPr id="7" name="TextBox 6">
            <a:extLst>
              <a:ext uri="{FF2B5EF4-FFF2-40B4-BE49-F238E27FC236}">
                <a16:creationId xmlns:a16="http://schemas.microsoft.com/office/drawing/2014/main" id="{55D51D71-29D8-F1C5-AD9C-AE1F44B05C23}"/>
              </a:ext>
            </a:extLst>
          </p:cNvPr>
          <p:cNvSpPr txBox="1"/>
          <p:nvPr/>
        </p:nvSpPr>
        <p:spPr>
          <a:xfrm>
            <a:off x="9211030" y="6582975"/>
            <a:ext cx="2968505" cy="276999"/>
          </a:xfrm>
          <a:prstGeom prst="rect">
            <a:avLst/>
          </a:prstGeom>
          <a:noFill/>
        </p:spPr>
        <p:txBody>
          <a:bodyPr wrap="none" rtlCol="0">
            <a:spAutoFit/>
          </a:bodyPr>
          <a:lstStyle/>
          <a:p>
            <a:r>
              <a:rPr lang="en-US" sz="1200" dirty="0"/>
              <a:t>Lavergne et al. (2020) </a:t>
            </a:r>
            <a:r>
              <a:rPr lang="en-US" sz="1200" i="1" dirty="0"/>
              <a:t>Global Change Biology</a:t>
            </a:r>
            <a:endParaRPr lang="en-US" sz="1200" dirty="0"/>
          </a:p>
        </p:txBody>
      </p:sp>
      <p:pic>
        <p:nvPicPr>
          <p:cNvPr id="5" name="Picture 4">
            <a:extLst>
              <a:ext uri="{FF2B5EF4-FFF2-40B4-BE49-F238E27FC236}">
                <a16:creationId xmlns:a16="http://schemas.microsoft.com/office/drawing/2014/main" id="{A1161624-A4CA-CD18-3259-42DF5B995ACE}"/>
              </a:ext>
            </a:extLst>
          </p:cNvPr>
          <p:cNvPicPr>
            <a:picLocks noChangeAspect="1"/>
          </p:cNvPicPr>
          <p:nvPr/>
        </p:nvPicPr>
        <p:blipFill>
          <a:blip r:embed="rId2"/>
          <a:stretch>
            <a:fillRect/>
          </a:stretch>
        </p:blipFill>
        <p:spPr>
          <a:xfrm>
            <a:off x="1180541" y="2337829"/>
            <a:ext cx="9210962" cy="3001582"/>
          </a:xfrm>
          <a:prstGeom prst="rect">
            <a:avLst/>
          </a:prstGeom>
        </p:spPr>
      </p:pic>
    </p:spTree>
    <p:extLst>
      <p:ext uri="{BB962C8B-B14F-4D97-AF65-F5344CB8AC3E}">
        <p14:creationId xmlns:p14="http://schemas.microsoft.com/office/powerpoint/2010/main" val="150167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54DB-EE0C-CC70-1834-550DEFE479E6}"/>
              </a:ext>
            </a:extLst>
          </p:cNvPr>
          <p:cNvSpPr>
            <a:spLocks noGrp="1"/>
          </p:cNvSpPr>
          <p:nvPr>
            <p:ph type="title"/>
          </p:nvPr>
        </p:nvSpPr>
        <p:spPr/>
        <p:txBody>
          <a:bodyPr/>
          <a:lstStyle/>
          <a:p>
            <a:r>
              <a:rPr lang="en-US" dirty="0"/>
              <a:t>Open questions</a:t>
            </a:r>
          </a:p>
        </p:txBody>
      </p:sp>
      <p:sp>
        <p:nvSpPr>
          <p:cNvPr id="4" name="Slide Number Placeholder 3">
            <a:extLst>
              <a:ext uri="{FF2B5EF4-FFF2-40B4-BE49-F238E27FC236}">
                <a16:creationId xmlns:a16="http://schemas.microsoft.com/office/drawing/2014/main" id="{4B3BF2F9-B1EC-9BD0-C779-F80B06BADA91}"/>
              </a:ext>
            </a:extLst>
          </p:cNvPr>
          <p:cNvSpPr>
            <a:spLocks noGrp="1"/>
          </p:cNvSpPr>
          <p:nvPr>
            <p:ph type="sldNum" sz="quarter" idx="12"/>
          </p:nvPr>
        </p:nvSpPr>
        <p:spPr/>
        <p:txBody>
          <a:bodyPr/>
          <a:lstStyle/>
          <a:p>
            <a:fld id="{CE250C90-A217-6949-8BD2-2F5146168076}" type="slidenum">
              <a:rPr lang="en-US" smtClean="0"/>
              <a:pPr/>
              <a:t>11</a:t>
            </a:fld>
            <a:endParaRPr lang="en-US" sz="2000"/>
          </a:p>
        </p:txBody>
      </p:sp>
    </p:spTree>
    <p:extLst>
      <p:ext uri="{BB962C8B-B14F-4D97-AF65-F5344CB8AC3E}">
        <p14:creationId xmlns:p14="http://schemas.microsoft.com/office/powerpoint/2010/main" val="335238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Hypotheses</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EB05EC8-FBE2-C383-9C5D-D3195DDB437A}"/>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C4948CC2-79C1-DDF3-F137-F688278FB5A7}"/>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810180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The cost of acquiring and using nutrients (</a:t>
            </a:r>
            <a:r>
              <a:rPr lang="el-GR" i="1" dirty="0"/>
              <a:t>β</a:t>
            </a:r>
            <a:r>
              <a:rPr lang="en-US" dirty="0"/>
              <a:t>) will be modified by soil resources and species identity</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D1C12BA-C782-AA08-1829-816E1941668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C1D94228-787B-CBDA-6557-CB8046E43A2D}"/>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609592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will be modified by costs of resource use and aboveground climate</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3CD3020-C5C7-F345-DCB7-74BEAE672962}"/>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A88FCE2D-DDFF-41F5-A3EA-52AC22923638}"/>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487424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Leaf nitrogen content will be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15</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B127BD8-AFE4-C95F-043E-693A4CC35F04}"/>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5" name="TextBox 14">
            <a:extLst>
              <a:ext uri="{FF2B5EF4-FFF2-40B4-BE49-F238E27FC236}">
                <a16:creationId xmlns:a16="http://schemas.microsoft.com/office/drawing/2014/main" id="{8F64C160-74F1-6198-DD33-03A22DD86134}"/>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429150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Soil N may 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increasing </a:t>
            </a:r>
            <a:r>
              <a:rPr lang="en-US" i="1" dirty="0"/>
              <a:t>N</a:t>
            </a:r>
            <a:r>
              <a:rPr lang="en-US" baseline="-25000" dirty="0"/>
              <a:t>mass</a:t>
            </a:r>
            <a:r>
              <a:rPr lang="en-US" dirty="0"/>
              <a:t>…</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16</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FC118E9-55EB-2541-BE09-47DCFD089058}"/>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5" name="TextBox 14">
            <a:extLst>
              <a:ext uri="{FF2B5EF4-FFF2-40B4-BE49-F238E27FC236}">
                <a16:creationId xmlns:a16="http://schemas.microsoft.com/office/drawing/2014/main" id="{75925E92-4F52-48FF-EBC2-DB74B4630E55}"/>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94643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094F-920D-23B9-865E-B5E98219C4F1}"/>
              </a:ext>
            </a:extLst>
          </p:cNvPr>
          <p:cNvSpPr>
            <a:spLocks noGrp="1"/>
          </p:cNvSpPr>
          <p:nvPr>
            <p:ph type="title"/>
          </p:nvPr>
        </p:nvSpPr>
        <p:spPr/>
        <p:txBody>
          <a:bodyPr>
            <a:normAutofit/>
          </a:bodyPr>
          <a:lstStyle/>
          <a:p>
            <a:r>
              <a:rPr lang="en-US" dirty="0"/>
              <a:t>… or may indirectly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a:t>
            </a:r>
            <a:r>
              <a:rPr lang="en-US" b="1" dirty="0">
                <a:solidFill>
                  <a:srgbClr val="C00000"/>
                </a:solidFill>
              </a:rPr>
              <a:t>reductions</a:t>
            </a:r>
            <a:r>
              <a:rPr lang="en-US" dirty="0"/>
              <a:t> in the cost of acquiring nitrogen</a:t>
            </a:r>
          </a:p>
        </p:txBody>
      </p:sp>
      <p:sp>
        <p:nvSpPr>
          <p:cNvPr id="4" name="Slide Number Placeholder 3">
            <a:extLst>
              <a:ext uri="{FF2B5EF4-FFF2-40B4-BE49-F238E27FC236}">
                <a16:creationId xmlns:a16="http://schemas.microsoft.com/office/drawing/2014/main" id="{DAED0335-30D9-CFFB-A8EC-AAFC69A2A226}"/>
              </a:ext>
            </a:extLst>
          </p:cNvPr>
          <p:cNvSpPr>
            <a:spLocks noGrp="1"/>
          </p:cNvSpPr>
          <p:nvPr>
            <p:ph type="sldNum" sz="quarter" idx="12"/>
          </p:nvPr>
        </p:nvSpPr>
        <p:spPr/>
        <p:txBody>
          <a:bodyPr/>
          <a:lstStyle/>
          <a:p>
            <a:fld id="{CE250C90-A217-6949-8BD2-2F5146168076}" type="slidenum">
              <a:rPr lang="en-US" smtClean="0"/>
              <a:pPr/>
              <a:t>17</a:t>
            </a:fld>
            <a:endParaRPr lang="en-US" sz="2000"/>
          </a:p>
        </p:txBody>
      </p:sp>
      <p:cxnSp>
        <p:nvCxnSpPr>
          <p:cNvPr id="5" name="Straight Arrow Connector 4">
            <a:extLst>
              <a:ext uri="{FF2B5EF4-FFF2-40B4-BE49-F238E27FC236}">
                <a16:creationId xmlns:a16="http://schemas.microsoft.com/office/drawing/2014/main" id="{DB8C57FB-E988-5AC4-2FC9-2E95FC495A5E}"/>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1A75067-ACB5-6D70-97F8-8CBF1F1DA9EF}"/>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ABED37BF-E646-6FFF-A933-063BE43C7088}"/>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239E32-C6F0-AB6A-EF41-7C1FF434F359}"/>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C78BAD-5FD1-0120-C1C3-B0037D792A03}"/>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CBD5A87-E570-5325-0279-FA44F302218D}"/>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266A1F-BFDA-938C-3CE5-5A05517C6112}"/>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50497D-56EA-DBB6-5A17-E39F9327F92F}"/>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65D56F-DE70-C4FE-9D73-0773EA473A57}"/>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08EA90-1E48-EAE0-EE52-51BB5D2BD081}"/>
              </a:ext>
            </a:extLst>
          </p:cNvPr>
          <p:cNvCxnSpPr>
            <a:stCxn id="30" idx="2"/>
            <a:endCxn id="2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1DC017-20C5-1AC1-2FC9-451677D3DD80}"/>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5310D13-C204-460E-EB51-C4D7C9C6D7FE}"/>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B846D0-8CD4-308F-DB1C-EA11CEF25482}"/>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1174574-7DFF-BAE4-E2DE-93655392BF6C}"/>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7003635-355A-4F32-5EA6-41C40AEB6F46}"/>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58C77FE3-555C-999C-31D7-7A28D5E20A7B}"/>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68B3A3-9EBD-9147-64F9-F326DC91B3E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ECBD5C-89A7-32F9-1400-9F585E051F0F}"/>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359ED77-9BD6-3C33-18CC-75C1706F481F}"/>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D6A6772-8445-ECAD-B8C1-0C4BBEEE7E7C}"/>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887A42A2-6141-BACA-5EC6-BB011B3DDA1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B929715-F279-7381-D1DE-709E2177A498}"/>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2011302-0648-6914-203F-47517789B36B}"/>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CA94F-D790-EC6F-8523-0D715DBADCB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6C74EB3-4D64-BF1D-E087-EBDD6CD7F662}"/>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495E90F6-91BA-73A1-755D-19A18989DDE7}"/>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7429FDB-8B0D-5BBB-5BC7-55E79C97915E}"/>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1" name="TextBox 30">
            <a:extLst>
              <a:ext uri="{FF2B5EF4-FFF2-40B4-BE49-F238E27FC236}">
                <a16:creationId xmlns:a16="http://schemas.microsoft.com/office/drawing/2014/main" id="{FC3161AF-A9EB-C216-5DBA-52DA4844E0E6}"/>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13604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C99CEF-0FAC-7C38-5B1F-409755F19214}"/>
              </a:ext>
            </a:extLst>
          </p:cNvPr>
          <p:cNvPicPr>
            <a:picLocks noChangeAspect="1"/>
          </p:cNvPicPr>
          <p:nvPr/>
        </p:nvPicPr>
        <p:blipFill rotWithShape="1">
          <a:blip r:embed="rId2"/>
          <a:srcRect l="49479" b="14760"/>
          <a:stretch/>
        </p:blipFill>
        <p:spPr>
          <a:xfrm>
            <a:off x="6836021" y="3410794"/>
            <a:ext cx="4858983" cy="327355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fontScale="92500" lnSpcReduction="10000"/>
          </a:bodyPr>
          <a:lstStyle/>
          <a:p>
            <a:r>
              <a:rPr lang="en-US" dirty="0">
                <a:latin typeface="Arial" panose="020B0604020202020204" pitchFamily="34" charset="0"/>
                <a:cs typeface="Arial" panose="020B0604020202020204" pitchFamily="34" charset="0"/>
              </a:rPr>
              <a:t>24 sites</a:t>
            </a:r>
          </a:p>
          <a:p>
            <a:pPr lvl="1"/>
            <a:r>
              <a:rPr lang="en-US" dirty="0">
                <a:latin typeface="Arial" panose="020B0604020202020204" pitchFamily="34" charset="0"/>
                <a:cs typeface="Arial" panose="020B0604020202020204" pitchFamily="34" charset="0"/>
              </a:rPr>
              <a:t>12 visited in 2020</a:t>
            </a:r>
          </a:p>
          <a:p>
            <a:pPr lvl="1"/>
            <a:r>
              <a:rPr lang="en-US" dirty="0">
                <a:latin typeface="Arial" panose="020B0604020202020204" pitchFamily="34" charset="0"/>
                <a:cs typeface="Arial" panose="020B0604020202020204" pitchFamily="34" charset="0"/>
              </a:rPr>
              <a:t>15 visited  in 2021 (3 from 2020)</a:t>
            </a:r>
          </a:p>
          <a:p>
            <a:pPr marL="0" indent="0">
              <a:buNone/>
            </a:pPr>
            <a:endParaRPr lang="en-US" sz="13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 leaves of 5 most dominant species at each site</a:t>
            </a:r>
          </a:p>
          <a:p>
            <a:pPr lvl="1"/>
            <a:r>
              <a:rPr lang="en-US" dirty="0">
                <a:latin typeface="Arial" panose="020B0604020202020204" pitchFamily="34" charset="0"/>
                <a:cs typeface="Arial" panose="020B0604020202020204" pitchFamily="34" charset="0"/>
              </a:rPr>
              <a:t>Leaf nitrogen content</a:t>
            </a:r>
          </a:p>
          <a:p>
            <a:pPr lvl="1"/>
            <a:r>
              <a:rPr lang="en-US" dirty="0">
                <a:latin typeface="Arial" panose="020B0604020202020204" pitchFamily="34" charset="0"/>
                <a:cs typeface="Arial" panose="020B0604020202020204" pitchFamily="34" charset="0"/>
              </a:rPr>
              <a:t>Leaf 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δ</a:t>
            </a:r>
            <a:r>
              <a:rPr lang="en-US" baseline="30000" dirty="0">
                <a:latin typeface="Arial" panose="020B0604020202020204" pitchFamily="34" charset="0"/>
                <a:cs typeface="Arial" panose="020B0604020202020204" pitchFamily="34" charset="0"/>
              </a:rPr>
              <a:t>13</a:t>
            </a:r>
            <a:r>
              <a:rPr lang="en-US" dirty="0">
                <a:latin typeface="Arial" panose="020B0604020202020204" pitchFamily="34" charset="0"/>
                <a:cs typeface="Arial" panose="020B0604020202020204" pitchFamily="34" charset="0"/>
              </a:rPr>
              <a:t>C)</a:t>
            </a:r>
          </a:p>
          <a:p>
            <a:pPr lvl="1"/>
            <a:r>
              <a:rPr lang="en-US" dirty="0">
                <a:latin typeface="Arial" panose="020B0604020202020204" pitchFamily="34" charset="0"/>
                <a:cs typeface="Arial" panose="020B0604020202020204" pitchFamily="34" charset="0"/>
              </a:rPr>
              <a:t>Cost of acquiring nitrogen relative to water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Composite soil sample</a:t>
            </a:r>
          </a:p>
          <a:p>
            <a:pPr lvl="1"/>
            <a:r>
              <a:rPr lang="en-US" dirty="0">
                <a:latin typeface="Arial" panose="020B0604020202020204" pitchFamily="34" charset="0"/>
                <a:cs typeface="Arial" panose="020B0604020202020204" pitchFamily="34" charset="0"/>
              </a:rPr>
              <a:t>[NO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-N]</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18</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Field gradient </a:t>
            </a:r>
            <a:br>
              <a:rPr lang="en-US" dirty="0"/>
            </a:br>
            <a:r>
              <a:rPr lang="en-US" dirty="0"/>
              <a:t>experiment</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6880047" y="136523"/>
            <a:ext cx="4770933" cy="3274271"/>
          </a:xfrm>
          <a:prstGeom prst="rect">
            <a:avLst/>
          </a:prstGeom>
        </p:spPr>
      </p:pic>
    </p:spTree>
    <p:extLst>
      <p:ext uri="{BB962C8B-B14F-4D97-AF65-F5344CB8AC3E}">
        <p14:creationId xmlns:p14="http://schemas.microsoft.com/office/powerpoint/2010/main" val="3879771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C99CEF-0FAC-7C38-5B1F-409755F19214}"/>
              </a:ext>
            </a:extLst>
          </p:cNvPr>
          <p:cNvPicPr>
            <a:picLocks noChangeAspect="1"/>
          </p:cNvPicPr>
          <p:nvPr/>
        </p:nvPicPr>
        <p:blipFill rotWithShape="1">
          <a:blip r:embed="rId2"/>
          <a:srcRect l="49479" b="14760"/>
          <a:stretch/>
        </p:blipFill>
        <p:spPr>
          <a:xfrm>
            <a:off x="6836021" y="3410794"/>
            <a:ext cx="4858983" cy="327355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a:bodyPr>
          <a:lstStyle/>
          <a:p>
            <a:r>
              <a:rPr lang="en-US" dirty="0">
                <a:latin typeface="Arial" panose="020B0604020202020204" pitchFamily="34" charset="0"/>
                <a:cs typeface="Arial" panose="020B0604020202020204" pitchFamily="34" charset="0"/>
              </a:rPr>
              <a:t>PRISM data product (4-km grid across coterminous US)</a:t>
            </a:r>
          </a:p>
          <a:p>
            <a:pPr lvl="1"/>
            <a:r>
              <a:rPr lang="en-US" dirty="0"/>
              <a:t>Daily air temperature</a:t>
            </a:r>
          </a:p>
          <a:p>
            <a:pPr lvl="1"/>
            <a:r>
              <a:rPr lang="en-US" dirty="0"/>
              <a:t>Daily v</a:t>
            </a:r>
            <a:r>
              <a:rPr lang="en-US" dirty="0">
                <a:latin typeface="Arial" panose="020B0604020202020204" pitchFamily="34" charset="0"/>
                <a:cs typeface="Arial" panose="020B0604020202020204" pitchFamily="34" charset="0"/>
              </a:rPr>
              <a:t>apor pressure deficit</a:t>
            </a:r>
          </a:p>
          <a:p>
            <a:pPr lvl="1"/>
            <a:r>
              <a:rPr lang="en-US" dirty="0"/>
              <a:t>Daily precipitation</a:t>
            </a:r>
            <a:endParaRPr lang="en-US" dirty="0">
              <a:latin typeface="Arial" panose="020B0604020202020204" pitchFamily="34" charset="0"/>
              <a:cs typeface="Arial" panose="020B0604020202020204" pitchFamily="34" charset="0"/>
            </a:endParaRPr>
          </a:p>
          <a:p>
            <a:pPr marL="0" indent="0">
              <a:buNone/>
            </a:pPr>
            <a:endParaRPr lang="en-US" dirty="0"/>
          </a:p>
          <a:p>
            <a:r>
              <a:rPr lang="en-US" dirty="0"/>
              <a:t>S</a:t>
            </a:r>
            <a:r>
              <a:rPr lang="en-US" dirty="0">
                <a:latin typeface="Arial" panose="020B0604020202020204" pitchFamily="34" charset="0"/>
                <a:cs typeface="Arial" panose="020B0604020202020204" pitchFamily="34" charset="0"/>
              </a:rPr>
              <a:t>oil moisture derived from SPLASHv1.0 model</a:t>
            </a:r>
          </a:p>
          <a:p>
            <a:pPr lvl="1"/>
            <a:r>
              <a:rPr lang="en-US" dirty="0">
                <a:latin typeface="Arial" panose="020B0604020202020204" pitchFamily="34" charset="0"/>
                <a:cs typeface="Arial" panose="020B0604020202020204" pitchFamily="34" charset="0"/>
              </a:rPr>
              <a:t>As function of water holding capacity</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19</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Climate and edaphic </a:t>
            </a:r>
            <a:br>
              <a:rPr lang="en-US" dirty="0"/>
            </a:br>
            <a:r>
              <a:rPr lang="en-US" dirty="0"/>
              <a:t>characteristics</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6880047" y="136523"/>
            <a:ext cx="4770933" cy="3274271"/>
          </a:xfrm>
          <a:prstGeom prst="rect">
            <a:avLst/>
          </a:prstGeom>
        </p:spPr>
      </p:pic>
    </p:spTree>
    <p:extLst>
      <p:ext uri="{BB962C8B-B14F-4D97-AF65-F5344CB8AC3E}">
        <p14:creationId xmlns:p14="http://schemas.microsoft.com/office/powerpoint/2010/main" val="234675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2</a:t>
            </a:fld>
            <a:endParaRPr lang="en-US"/>
          </a:p>
        </p:txBody>
      </p:sp>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pic>
        <p:nvPicPr>
          <p:cNvPr id="5" name="Picture 4">
            <a:extLst>
              <a:ext uri="{FF2B5EF4-FFF2-40B4-BE49-F238E27FC236}">
                <a16:creationId xmlns:a16="http://schemas.microsoft.com/office/drawing/2014/main" id="{2FD98D11-87F2-E2DB-1CAC-65E07B24CC4A}"/>
              </a:ext>
            </a:extLst>
          </p:cNvPr>
          <p:cNvPicPr>
            <a:picLocks noChangeAspect="1"/>
          </p:cNvPicPr>
          <p:nvPr/>
        </p:nvPicPr>
        <p:blipFill>
          <a:blip r:embed="rId3"/>
          <a:stretch>
            <a:fillRect/>
          </a:stretch>
        </p:blipFill>
        <p:spPr>
          <a:xfrm>
            <a:off x="503486" y="2289411"/>
            <a:ext cx="5392994" cy="3583656"/>
          </a:xfrm>
          <a:prstGeom prst="rect">
            <a:avLst/>
          </a:prstGeom>
        </p:spPr>
      </p:pic>
    </p:spTree>
    <p:extLst>
      <p:ext uri="{BB962C8B-B14F-4D97-AF65-F5344CB8AC3E}">
        <p14:creationId xmlns:p14="http://schemas.microsoft.com/office/powerpoint/2010/main" val="3288357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b="1" dirty="0">
                <a:solidFill>
                  <a:srgbClr val="C00000"/>
                </a:solidFill>
              </a:rPr>
              <a:t>decreases</a:t>
            </a:r>
            <a:r>
              <a:rPr lang="en-US" dirty="0"/>
              <a:t> with increasing soil nitrogen</a:t>
            </a:r>
            <a:r>
              <a:rPr lang="en-US" dirty="0">
                <a:solidFill>
                  <a:schemeClr val="bg1"/>
                </a:solidFill>
              </a:rPr>
              <a:t>, but is not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20</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
        <p:nvSpPr>
          <p:cNvPr id="3" name="Rectangle 2">
            <a:extLst>
              <a:ext uri="{FF2B5EF4-FFF2-40B4-BE49-F238E27FC236}">
                <a16:creationId xmlns:a16="http://schemas.microsoft.com/office/drawing/2014/main" id="{1019F8F3-575F-67BF-5BDD-35D67280E0AE}"/>
              </a:ext>
            </a:extLst>
          </p:cNvPr>
          <p:cNvSpPr/>
          <p:nvPr/>
        </p:nvSpPr>
        <p:spPr>
          <a:xfrm>
            <a:off x="5942086" y="2014660"/>
            <a:ext cx="3547989" cy="3217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60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b="1" dirty="0">
                <a:solidFill>
                  <a:srgbClr val="C00000"/>
                </a:solidFill>
              </a:rPr>
              <a:t>decreases</a:t>
            </a:r>
            <a:r>
              <a:rPr lang="en-US" dirty="0"/>
              <a:t> with increasing soil nitrogen, but is </a:t>
            </a:r>
            <a:r>
              <a:rPr lang="en-US" b="1" u="sng" dirty="0"/>
              <a:t>not</a:t>
            </a:r>
            <a:r>
              <a:rPr lang="en-US" dirty="0"/>
              <a: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21</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Tree>
    <p:extLst>
      <p:ext uri="{BB962C8B-B14F-4D97-AF65-F5344CB8AC3E}">
        <p14:creationId xmlns:p14="http://schemas.microsoft.com/office/powerpoint/2010/main" val="293927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a:t>
            </a:r>
            <a:r>
              <a:rPr lang="en-US" b="1" dirty="0">
                <a:solidFill>
                  <a:srgbClr val="C00000"/>
                </a:solidFill>
              </a:rPr>
              <a:t>decreases</a:t>
            </a:r>
            <a:r>
              <a:rPr lang="en-US" dirty="0"/>
              <a:t> with increasing vapor pressure deficit, but is </a:t>
            </a:r>
            <a:r>
              <a:rPr lang="en-US" b="1" dirty="0"/>
              <a:t>not</a:t>
            </a:r>
            <a:r>
              <a:rPr lang="en-US" dirty="0"/>
              <a:t> modified by edaphic factors</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22</a:t>
            </a:fld>
            <a:endParaRPr lang="en-US" sz="2000"/>
          </a:p>
        </p:txBody>
      </p:sp>
      <p:sp>
        <p:nvSpPr>
          <p:cNvPr id="15" name="Rectangle 14">
            <a:extLst>
              <a:ext uri="{FF2B5EF4-FFF2-40B4-BE49-F238E27FC236}">
                <a16:creationId xmlns:a16="http://schemas.microsoft.com/office/drawing/2014/main" id="{2B569B27-1F0E-AAD9-67D3-A7D0ABCEFCC8}"/>
              </a:ext>
            </a:extLst>
          </p:cNvPr>
          <p:cNvSpPr/>
          <p:nvPr/>
        </p:nvSpPr>
        <p:spPr>
          <a:xfrm>
            <a:off x="514094" y="350100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44" name="Picture 43" descr="Calendar&#10;&#10;Description automatically generated with medium confidence">
            <a:extLst>
              <a:ext uri="{FF2B5EF4-FFF2-40B4-BE49-F238E27FC236}">
                <a16:creationId xmlns:a16="http://schemas.microsoft.com/office/drawing/2014/main" id="{A55CE328-9F9F-A88D-6E06-46E677563F85}"/>
              </a:ext>
            </a:extLst>
          </p:cNvPr>
          <p:cNvPicPr>
            <a:picLocks noChangeAspect="1"/>
          </p:cNvPicPr>
          <p:nvPr/>
        </p:nvPicPr>
        <p:blipFill>
          <a:blip r:embed="rId2"/>
          <a:stretch>
            <a:fillRect/>
          </a:stretch>
        </p:blipFill>
        <p:spPr>
          <a:xfrm>
            <a:off x="3235947" y="1543987"/>
            <a:ext cx="5720106" cy="5314013"/>
          </a:xfrm>
          <a:prstGeom prst="rect">
            <a:avLst/>
          </a:prstGeom>
        </p:spPr>
      </p:pic>
    </p:spTree>
    <p:extLst>
      <p:ext uri="{BB962C8B-B14F-4D97-AF65-F5344CB8AC3E}">
        <p14:creationId xmlns:p14="http://schemas.microsoft.com/office/powerpoint/2010/main" val="388384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DC88-75C4-AED7-D432-A969095934AB}"/>
              </a:ext>
            </a:extLst>
          </p:cNvPr>
          <p:cNvSpPr>
            <a:spLocks noGrp="1"/>
          </p:cNvSpPr>
          <p:nvPr>
            <p:ph type="title"/>
          </p:nvPr>
        </p:nvSpPr>
        <p:spPr>
          <a:xfrm>
            <a:off x="397239" y="365125"/>
            <a:ext cx="11587397" cy="1325563"/>
          </a:xfrm>
        </p:spPr>
        <p:txBody>
          <a:bodyPr>
            <a:normAutofit/>
          </a:bodyPr>
          <a:lstStyle/>
          <a:p>
            <a:r>
              <a:rPr lang="en-US" i="1" dirty="0"/>
              <a:t>N</a:t>
            </a:r>
            <a:r>
              <a:rPr lang="en-US" baseline="-25000" dirty="0"/>
              <a:t>area</a:t>
            </a:r>
            <a:r>
              <a:rPr lang="en-US" dirty="0"/>
              <a:t> </a:t>
            </a:r>
            <a:r>
              <a:rPr lang="en-US" b="1" dirty="0">
                <a:solidFill>
                  <a:schemeClr val="accent1">
                    <a:lumMod val="75000"/>
                  </a:schemeClr>
                </a:solidFill>
              </a:rPr>
              <a:t>increases</a:t>
            </a:r>
            <a:r>
              <a:rPr lang="en-US" dirty="0"/>
              <a:t> with increasing soil nitrogen availability</a:t>
            </a:r>
            <a:endParaRPr lang="en-US" i="1" dirty="0"/>
          </a:p>
        </p:txBody>
      </p:sp>
      <p:sp>
        <p:nvSpPr>
          <p:cNvPr id="4" name="Slide Number Placeholder 3">
            <a:extLst>
              <a:ext uri="{FF2B5EF4-FFF2-40B4-BE49-F238E27FC236}">
                <a16:creationId xmlns:a16="http://schemas.microsoft.com/office/drawing/2014/main" id="{0138638A-8F4F-46DF-0217-AA102DA396F6}"/>
              </a:ext>
            </a:extLst>
          </p:cNvPr>
          <p:cNvSpPr>
            <a:spLocks noGrp="1"/>
          </p:cNvSpPr>
          <p:nvPr>
            <p:ph type="sldNum" sz="quarter" idx="12"/>
          </p:nvPr>
        </p:nvSpPr>
        <p:spPr/>
        <p:txBody>
          <a:bodyPr/>
          <a:lstStyle/>
          <a:p>
            <a:fld id="{CE250C90-A217-6949-8BD2-2F5146168076}" type="slidenum">
              <a:rPr lang="en-US" smtClean="0"/>
              <a:pPr/>
              <a:t>23</a:t>
            </a:fld>
            <a:endParaRPr lang="en-US" sz="2000"/>
          </a:p>
        </p:txBody>
      </p:sp>
      <p:pic>
        <p:nvPicPr>
          <p:cNvPr id="6" name="Picture 5" descr="Calendar&#10;&#10;Description automatically generated">
            <a:extLst>
              <a:ext uri="{FF2B5EF4-FFF2-40B4-BE49-F238E27FC236}">
                <a16:creationId xmlns:a16="http://schemas.microsoft.com/office/drawing/2014/main" id="{ECE6F49C-7554-1187-B7E5-FACCAF8CF4CE}"/>
              </a:ext>
            </a:extLst>
          </p:cNvPr>
          <p:cNvPicPr>
            <a:picLocks noChangeAspect="1"/>
          </p:cNvPicPr>
          <p:nvPr/>
        </p:nvPicPr>
        <p:blipFill rotWithShape="1">
          <a:blip r:embed="rId2"/>
          <a:srcRect t="33214" b="33742"/>
          <a:stretch/>
        </p:blipFill>
        <p:spPr>
          <a:xfrm>
            <a:off x="0" y="2001186"/>
            <a:ext cx="12187852" cy="3020519"/>
          </a:xfrm>
          <a:prstGeom prst="rect">
            <a:avLst/>
          </a:prstGeom>
        </p:spPr>
      </p:pic>
    </p:spTree>
    <p:extLst>
      <p:ext uri="{BB962C8B-B14F-4D97-AF65-F5344CB8AC3E}">
        <p14:creationId xmlns:p14="http://schemas.microsoft.com/office/powerpoint/2010/main" val="25483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DC88-75C4-AED7-D432-A969095934AB}"/>
              </a:ext>
            </a:extLst>
          </p:cNvPr>
          <p:cNvSpPr>
            <a:spLocks noGrp="1"/>
          </p:cNvSpPr>
          <p:nvPr>
            <p:ph type="title"/>
          </p:nvPr>
        </p:nvSpPr>
        <p:spPr>
          <a:xfrm>
            <a:off x="397239" y="365125"/>
            <a:ext cx="11587397" cy="1325563"/>
          </a:xfrm>
        </p:spPr>
        <p:txBody>
          <a:bodyPr>
            <a:normAutofit/>
          </a:bodyPr>
          <a:lstStyle/>
          <a:p>
            <a:r>
              <a:rPr lang="en-US" i="1" dirty="0"/>
              <a:t>N</a:t>
            </a:r>
            <a:r>
              <a:rPr lang="en-US" baseline="-25000" dirty="0"/>
              <a:t>area</a:t>
            </a:r>
            <a:r>
              <a:rPr lang="en-US" dirty="0"/>
              <a:t> </a:t>
            </a:r>
            <a:r>
              <a:rPr lang="en-US" b="1" dirty="0">
                <a:solidFill>
                  <a:schemeClr val="accent1">
                    <a:lumMod val="75000"/>
                  </a:schemeClr>
                </a:solidFill>
              </a:rPr>
              <a:t>increases</a:t>
            </a:r>
            <a:r>
              <a:rPr lang="en-US" dirty="0"/>
              <a:t> with increasing soil nitrogen availability</a:t>
            </a:r>
            <a:endParaRPr lang="en-US" i="1" dirty="0"/>
          </a:p>
        </p:txBody>
      </p:sp>
      <p:sp>
        <p:nvSpPr>
          <p:cNvPr id="4" name="Slide Number Placeholder 3">
            <a:extLst>
              <a:ext uri="{FF2B5EF4-FFF2-40B4-BE49-F238E27FC236}">
                <a16:creationId xmlns:a16="http://schemas.microsoft.com/office/drawing/2014/main" id="{0138638A-8F4F-46DF-0217-AA102DA396F6}"/>
              </a:ext>
            </a:extLst>
          </p:cNvPr>
          <p:cNvSpPr>
            <a:spLocks noGrp="1"/>
          </p:cNvSpPr>
          <p:nvPr>
            <p:ph type="sldNum" sz="quarter" idx="12"/>
          </p:nvPr>
        </p:nvSpPr>
        <p:spPr/>
        <p:txBody>
          <a:bodyPr/>
          <a:lstStyle/>
          <a:p>
            <a:fld id="{CE250C90-A217-6949-8BD2-2F5146168076}" type="slidenum">
              <a:rPr lang="en-US" smtClean="0"/>
              <a:pPr/>
              <a:t>24</a:t>
            </a:fld>
            <a:endParaRPr lang="en-US" sz="2000"/>
          </a:p>
        </p:txBody>
      </p:sp>
      <p:pic>
        <p:nvPicPr>
          <p:cNvPr id="6" name="Picture 5" descr="Calendar&#10;&#10;Description automatically generated">
            <a:extLst>
              <a:ext uri="{FF2B5EF4-FFF2-40B4-BE49-F238E27FC236}">
                <a16:creationId xmlns:a16="http://schemas.microsoft.com/office/drawing/2014/main" id="{ECE6F49C-7554-1187-B7E5-FACCAF8CF4CE}"/>
              </a:ext>
            </a:extLst>
          </p:cNvPr>
          <p:cNvPicPr>
            <a:picLocks noChangeAspect="1"/>
          </p:cNvPicPr>
          <p:nvPr/>
        </p:nvPicPr>
        <p:blipFill rotWithShape="1">
          <a:blip r:embed="rId2"/>
          <a:srcRect t="33214" b="33742"/>
          <a:stretch/>
        </p:blipFill>
        <p:spPr>
          <a:xfrm>
            <a:off x="0" y="2001186"/>
            <a:ext cx="12187852" cy="3020519"/>
          </a:xfrm>
          <a:prstGeom prst="rect">
            <a:avLst/>
          </a:prstGeom>
        </p:spPr>
      </p:pic>
    </p:spTree>
    <p:extLst>
      <p:ext uri="{BB962C8B-B14F-4D97-AF65-F5344CB8AC3E}">
        <p14:creationId xmlns:p14="http://schemas.microsoft.com/office/powerpoint/2010/main" val="328450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B22820-CD15-5F0D-4D78-CE221E130E06}"/>
              </a:ext>
            </a:extLst>
          </p:cNvPr>
          <p:cNvSpPr>
            <a:spLocks noGrp="1"/>
          </p:cNvSpPr>
          <p:nvPr>
            <p:ph type="sldNum" sz="quarter" idx="12"/>
          </p:nvPr>
        </p:nvSpPr>
        <p:spPr/>
        <p:txBody>
          <a:bodyPr/>
          <a:lstStyle/>
          <a:p>
            <a:fld id="{CE250C90-A217-6949-8BD2-2F5146168076}" type="slidenum">
              <a:rPr lang="en-US" smtClean="0"/>
              <a:pPr/>
              <a:t>25</a:t>
            </a:fld>
            <a:endParaRPr lang="en-US" sz="2000"/>
          </a:p>
        </p:txBody>
      </p:sp>
      <p:pic>
        <p:nvPicPr>
          <p:cNvPr id="5" name="Picture 4">
            <a:extLst>
              <a:ext uri="{FF2B5EF4-FFF2-40B4-BE49-F238E27FC236}">
                <a16:creationId xmlns:a16="http://schemas.microsoft.com/office/drawing/2014/main" id="{B283C1E7-F245-9AC2-466A-6249180CBC79}"/>
              </a:ext>
            </a:extLst>
          </p:cNvPr>
          <p:cNvPicPr>
            <a:picLocks noChangeAspect="1"/>
          </p:cNvPicPr>
          <p:nvPr/>
        </p:nvPicPr>
        <p:blipFill rotWithShape="1">
          <a:blip r:embed="rId2"/>
          <a:srcRect r="13729"/>
          <a:stretch/>
        </p:blipFill>
        <p:spPr>
          <a:xfrm>
            <a:off x="48018" y="2520194"/>
            <a:ext cx="10515600" cy="3027505"/>
          </a:xfrm>
          <a:prstGeom prst="rect">
            <a:avLst/>
          </a:prstGeom>
        </p:spPr>
      </p:pic>
      <p:pic>
        <p:nvPicPr>
          <p:cNvPr id="6" name="Picture 5" descr="Calendar&#10;&#10;Description automatically generated">
            <a:extLst>
              <a:ext uri="{FF2B5EF4-FFF2-40B4-BE49-F238E27FC236}">
                <a16:creationId xmlns:a16="http://schemas.microsoft.com/office/drawing/2014/main" id="{32E33404-195F-C375-9379-CF52F86A609B}"/>
              </a:ext>
            </a:extLst>
          </p:cNvPr>
          <p:cNvPicPr>
            <a:picLocks noChangeAspect="1"/>
          </p:cNvPicPr>
          <p:nvPr/>
        </p:nvPicPr>
        <p:blipFill rotWithShape="1">
          <a:blip r:embed="rId3"/>
          <a:srcRect l="85787" t="33214" b="33742"/>
          <a:stretch/>
        </p:blipFill>
        <p:spPr>
          <a:xfrm>
            <a:off x="10455638" y="2326404"/>
            <a:ext cx="1732213" cy="3020519"/>
          </a:xfrm>
          <a:prstGeom prst="rect">
            <a:avLst/>
          </a:prstGeom>
        </p:spPr>
      </p:pic>
      <p:sp>
        <p:nvSpPr>
          <p:cNvPr id="9" name="Title 1">
            <a:extLst>
              <a:ext uri="{FF2B5EF4-FFF2-40B4-BE49-F238E27FC236}">
                <a16:creationId xmlns:a16="http://schemas.microsoft.com/office/drawing/2014/main" id="{68F9392F-1472-5D7F-87DF-39C5C9C2EF0E}"/>
              </a:ext>
            </a:extLst>
          </p:cNvPr>
          <p:cNvSpPr>
            <a:spLocks noGrp="1"/>
          </p:cNvSpPr>
          <p:nvPr>
            <p:ph type="title"/>
          </p:nvPr>
        </p:nvSpPr>
        <p:spPr>
          <a:xfrm>
            <a:off x="397239" y="365125"/>
            <a:ext cx="11587397" cy="1325563"/>
          </a:xfrm>
        </p:spPr>
        <p:txBody>
          <a:bodyPr>
            <a:normAutofit/>
          </a:bodyPr>
          <a:lstStyle/>
          <a:p>
            <a:r>
              <a:rPr lang="en-US" i="1" dirty="0"/>
              <a:t>N</a:t>
            </a:r>
            <a:r>
              <a:rPr lang="en-US" baseline="-25000" dirty="0"/>
              <a:t>area</a:t>
            </a:r>
            <a:r>
              <a:rPr lang="en-US" dirty="0"/>
              <a:t> is </a:t>
            </a:r>
            <a:r>
              <a:rPr lang="en-US" b="1" dirty="0">
                <a:solidFill>
                  <a:srgbClr val="C00000"/>
                </a:solidFill>
              </a:rPr>
              <a:t>negatively</a:t>
            </a:r>
            <a:r>
              <a:rPr lang="en-US" dirty="0"/>
              <a:t> associated with leaf </a:t>
            </a:r>
            <a:r>
              <a:rPr lang="en-US" i="1" dirty="0"/>
              <a:t>C</a:t>
            </a:r>
            <a:r>
              <a:rPr lang="en-US" baseline="-25000" dirty="0"/>
              <a:t>i</a:t>
            </a:r>
            <a:r>
              <a:rPr lang="en-US" dirty="0"/>
              <a:t>:</a:t>
            </a:r>
            <a:r>
              <a:rPr lang="en-US" i="1" dirty="0"/>
              <a:t>C</a:t>
            </a:r>
            <a:r>
              <a:rPr lang="en-US" baseline="-25000" dirty="0"/>
              <a:t>a</a:t>
            </a:r>
            <a:r>
              <a:rPr lang="en-US" dirty="0"/>
              <a:t> due to </a:t>
            </a:r>
            <a:r>
              <a:rPr lang="en-US" b="1" dirty="0">
                <a:solidFill>
                  <a:srgbClr val="C00000"/>
                </a:solidFill>
              </a:rPr>
              <a:t>reductions</a:t>
            </a:r>
            <a:r>
              <a:rPr lang="en-US" dirty="0"/>
              <a:t> in </a:t>
            </a:r>
            <a:r>
              <a:rPr lang="en-US" i="1" dirty="0"/>
              <a:t>M</a:t>
            </a:r>
            <a:r>
              <a:rPr lang="en-US" baseline="-25000" dirty="0"/>
              <a:t>area</a:t>
            </a:r>
            <a:endParaRPr lang="en-US" i="1" dirty="0"/>
          </a:p>
        </p:txBody>
      </p:sp>
    </p:spTree>
    <p:extLst>
      <p:ext uri="{BB962C8B-B14F-4D97-AF65-F5344CB8AC3E}">
        <p14:creationId xmlns:p14="http://schemas.microsoft.com/office/powerpoint/2010/main" val="773495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4D4FED-0121-6126-C8C1-7F520EB63F22}"/>
              </a:ext>
            </a:extLst>
          </p:cNvPr>
          <p:cNvSpPr>
            <a:spLocks noGrp="1"/>
          </p:cNvSpPr>
          <p:nvPr>
            <p:ph type="sldNum" sz="quarter" idx="12"/>
          </p:nvPr>
        </p:nvSpPr>
        <p:spPr/>
        <p:txBody>
          <a:bodyPr/>
          <a:lstStyle/>
          <a:p>
            <a:fld id="{CE250C90-A217-6949-8BD2-2F5146168076}" type="slidenum">
              <a:rPr lang="en-US" smtClean="0"/>
              <a:pPr/>
              <a:t>26</a:t>
            </a:fld>
            <a:endParaRPr lang="en-US" sz="2000"/>
          </a:p>
        </p:txBody>
      </p:sp>
      <p:cxnSp>
        <p:nvCxnSpPr>
          <p:cNvPr id="5" name="Straight Arrow Connector 4">
            <a:extLst>
              <a:ext uri="{FF2B5EF4-FFF2-40B4-BE49-F238E27FC236}">
                <a16:creationId xmlns:a16="http://schemas.microsoft.com/office/drawing/2014/main" id="{921A8251-CB1E-730A-D8F4-C5BC49B57896}"/>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5E50B74-3075-2B05-061B-E8F477C64559}"/>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3EEAF4FF-C937-BA80-3A13-A149641CF154}"/>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F16884C-2105-048C-359B-8C607CB3AB41}"/>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E266114-626E-5AD1-56FC-FC19E556E47C}"/>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060A75-7ABD-B226-C32B-2CEB16082F5A}"/>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8E2625-FA15-F1AF-EED4-6FB0C0670773}"/>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3CEB73-3B59-00BE-87A7-E2C23AF46784}"/>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438DC1-A225-4EE2-EAEC-1350A53CD328}"/>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09960A-E701-6BDC-8624-9F6CBCE949AC}"/>
              </a:ext>
            </a:extLst>
          </p:cNvPr>
          <p:cNvCxnSpPr>
            <a:stCxn id="30" idx="2"/>
            <a:endCxn id="2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B8199DB-73E0-5484-30E5-B9A609ADCD67}"/>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D4E1649-5707-43CD-FBC9-2673794943A2}"/>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0033EB3-F325-2718-8B54-56AA7B4B3B91}"/>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CDE3833E-4CBA-6A2A-3972-CC99D58B7DB1}"/>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2ED1CAB-7505-4B6A-CED0-A0D158D591BD}"/>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5127402-31B3-0C04-AA07-C38ABA6CADFF}"/>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E203A9-7876-B516-05BF-DDDF8325101D}"/>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20763F-FA86-A657-3499-D400DA28214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442B687-8788-E945-EC07-037A309F7DF9}"/>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C839E613-BEC7-4C9D-9F7D-E3D4C2F3AAA0}"/>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20A11877-D528-98A0-CCC2-F98CF479B533}"/>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70495EDD-557F-8EFC-1A53-0B8E0C8F0415}"/>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7E456D40-73DD-9C20-7A1E-BC8EB17C64C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C9F1555-65E1-2737-A19C-6C1CF59AA28E}"/>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8E08E0A-6452-3AA7-14D6-442A8771A95A}"/>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5A1852A-11B0-E095-2AA2-DC456EB1B82E}"/>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1FD3FC5-7411-3E97-4EC9-DFFA0F33860D}"/>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1" name="TextBox 30">
            <a:extLst>
              <a:ext uri="{FF2B5EF4-FFF2-40B4-BE49-F238E27FC236}">
                <a16:creationId xmlns:a16="http://schemas.microsoft.com/office/drawing/2014/main" id="{DE535F71-1924-288C-3B34-3BF7A7575C3F}"/>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4285617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27</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6F0496FB-6F96-7E73-3E8C-54CF4FF6ACCC}"/>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A7BAE239-7688-7723-8EE7-85020AFF38B3}"/>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5645B91C-DE7D-79C3-ACBD-6F7E5A08B806}"/>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230878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l-GR" i="1" dirty="0"/>
              <a:t>β</a:t>
            </a:r>
            <a:r>
              <a:rPr lang="en-US" i="1" dirty="0"/>
              <a:t> </a:t>
            </a:r>
            <a:r>
              <a:rPr lang="en-US" dirty="0"/>
              <a:t>is </a:t>
            </a:r>
            <a:r>
              <a:rPr lang="en-US" b="1" dirty="0">
                <a:solidFill>
                  <a:srgbClr val="C00000"/>
                </a:solidFill>
              </a:rPr>
              <a:t>negatively</a:t>
            </a:r>
            <a:r>
              <a:rPr lang="en-US" dirty="0"/>
              <a:t> associated with increasing soil nitrogen, and generally </a:t>
            </a:r>
            <a:r>
              <a:rPr lang="en-US" b="1" dirty="0">
                <a:solidFill>
                  <a:srgbClr val="C00000"/>
                </a:solidFill>
              </a:rPr>
              <a:t>lower</a:t>
            </a:r>
            <a:r>
              <a:rPr lang="en-US" dirty="0"/>
              <a:t> in C</a:t>
            </a:r>
            <a:r>
              <a:rPr lang="en-US" baseline="-25000" dirty="0"/>
              <a:t>4</a:t>
            </a:r>
            <a:r>
              <a:rPr lang="en-US" dirty="0"/>
              <a:t> species</a:t>
            </a:r>
            <a:endParaRPr lang="en-US" i="1"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D44BE988-CD3E-7A14-21C3-0EF3253A1338}"/>
              </a:ext>
            </a:extLst>
          </p:cNvPr>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4A2E3A-DEB3-884D-5CF1-5C3FA7068855}"/>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6" name="TextBox 5">
            <a:extLst>
              <a:ext uri="{FF2B5EF4-FFF2-40B4-BE49-F238E27FC236}">
                <a16:creationId xmlns:a16="http://schemas.microsoft.com/office/drawing/2014/main" id="{EC0D2443-62BC-2CC5-4846-163BA62D74FE}"/>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269836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29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B89629BD-0DB3-C469-6EC9-6920281D2789}"/>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E4258DD6-33F0-462E-1A09-7518A49084FF}"/>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3F8B4C9D-068E-49BB-120D-9F4400485A8C}"/>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421779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which often corresponds with increased photosynthesis</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3</a:t>
            </a:fld>
            <a:endParaRPr lang="en-US"/>
          </a:p>
        </p:txBody>
      </p:sp>
      <p:pic>
        <p:nvPicPr>
          <p:cNvPr id="4" name="Picture 3">
            <a:extLst>
              <a:ext uri="{FF2B5EF4-FFF2-40B4-BE49-F238E27FC236}">
                <a16:creationId xmlns:a16="http://schemas.microsoft.com/office/drawing/2014/main" id="{AEF219AD-AD63-BD32-0320-9905DB4D5668}"/>
              </a:ext>
            </a:extLst>
          </p:cNvPr>
          <p:cNvPicPr>
            <a:picLocks noChangeAspect="1"/>
          </p:cNvPicPr>
          <p:nvPr/>
        </p:nvPicPr>
        <p:blipFill>
          <a:blip r:embed="rId3"/>
          <a:stretch>
            <a:fillRect/>
          </a:stretch>
        </p:blipFill>
        <p:spPr>
          <a:xfrm>
            <a:off x="351086" y="2137011"/>
            <a:ext cx="5392994" cy="3583656"/>
          </a:xfrm>
          <a:prstGeom prst="rect">
            <a:avLst/>
          </a:prstGeom>
        </p:spPr>
      </p:pic>
      <p:pic>
        <p:nvPicPr>
          <p:cNvPr id="6" name="Picture 5">
            <a:extLst>
              <a:ext uri="{FF2B5EF4-FFF2-40B4-BE49-F238E27FC236}">
                <a16:creationId xmlns:a16="http://schemas.microsoft.com/office/drawing/2014/main" id="{6AB5C8FC-487C-BF4F-AEBF-0660B45094C4}"/>
              </a:ext>
            </a:extLst>
          </p:cNvPr>
          <p:cNvPicPr>
            <a:picLocks noChangeAspect="1"/>
          </p:cNvPicPr>
          <p:nvPr/>
        </p:nvPicPr>
        <p:blipFill>
          <a:blip r:embed="rId4"/>
          <a:stretch>
            <a:fillRect/>
          </a:stretch>
        </p:blipFill>
        <p:spPr>
          <a:xfrm>
            <a:off x="6149319" y="1503139"/>
            <a:ext cx="4775200" cy="4851400"/>
          </a:xfrm>
          <a:prstGeom prst="rect">
            <a:avLst/>
          </a:prstGeom>
        </p:spPr>
      </p:pic>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sp>
        <p:nvSpPr>
          <p:cNvPr id="5" name="Rectangle 4">
            <a:extLst>
              <a:ext uri="{FF2B5EF4-FFF2-40B4-BE49-F238E27FC236}">
                <a16:creationId xmlns:a16="http://schemas.microsoft.com/office/drawing/2014/main" id="{A34504E5-CBCD-1082-D476-0302F74683C9}"/>
              </a:ext>
            </a:extLst>
          </p:cNvPr>
          <p:cNvSpPr/>
          <p:nvPr/>
        </p:nvSpPr>
        <p:spPr>
          <a:xfrm>
            <a:off x="6657739" y="2826327"/>
            <a:ext cx="4266780" cy="400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0146BE-28F6-523C-343C-9AA9ED1486C1}"/>
              </a:ext>
            </a:extLst>
          </p:cNvPr>
          <p:cNvPicPr>
            <a:picLocks noChangeAspect="1"/>
          </p:cNvPicPr>
          <p:nvPr/>
        </p:nvPicPr>
        <p:blipFill>
          <a:blip r:embed="rId3"/>
          <a:stretch>
            <a:fillRect/>
          </a:stretch>
        </p:blipFill>
        <p:spPr>
          <a:xfrm>
            <a:off x="503486" y="2289411"/>
            <a:ext cx="5392994" cy="3583656"/>
          </a:xfrm>
          <a:prstGeom prst="rect">
            <a:avLst/>
          </a:prstGeom>
        </p:spPr>
      </p:pic>
    </p:spTree>
    <p:extLst>
      <p:ext uri="{BB962C8B-B14F-4D97-AF65-F5344CB8AC3E}">
        <p14:creationId xmlns:p14="http://schemas.microsoft.com/office/powerpoint/2010/main" val="9996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is </a:t>
            </a:r>
            <a:r>
              <a:rPr lang="en-US" b="1" dirty="0">
                <a:solidFill>
                  <a:srgbClr val="C00000"/>
                </a:solidFill>
              </a:rPr>
              <a:t>negatively</a:t>
            </a:r>
            <a:r>
              <a:rPr lang="en-US" dirty="0"/>
              <a:t> related to increasing vapor pressure deficit and </a:t>
            </a:r>
            <a:r>
              <a:rPr lang="en-US" b="1" dirty="0">
                <a:solidFill>
                  <a:schemeClr val="accent1">
                    <a:lumMod val="75000"/>
                  </a:schemeClr>
                </a:solidFill>
              </a:rPr>
              <a:t>positively</a:t>
            </a:r>
            <a:r>
              <a:rPr lang="en-US" dirty="0"/>
              <a:t> related to </a:t>
            </a:r>
            <a:r>
              <a:rPr lang="el-GR" i="1" dirty="0"/>
              <a:t>β</a:t>
            </a:r>
            <a:r>
              <a:rPr lang="en-US" dirty="0"/>
              <a:t> </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30</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0E5842C-9149-85EC-C4B8-EAE2C805D84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3153224E-0F7B-BA40-E198-A1748523F3C1}"/>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375080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31</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E364DF7-7F52-C701-386E-12D11A9E67FF}"/>
              </a:ext>
            </a:extLst>
          </p:cNvPr>
          <p:cNvSpPr>
            <a:spLocks noGrp="1"/>
          </p:cNvSpPr>
          <p:nvPr>
            <p:ph type="title"/>
          </p:nvPr>
        </p:nvSpPr>
        <p:spPr/>
        <p:txBody>
          <a:bodyPr/>
          <a:lstStyle/>
          <a:p>
            <a:endParaRPr lang="en-US" dirty="0"/>
          </a:p>
        </p:txBody>
      </p:sp>
      <p:sp>
        <p:nvSpPr>
          <p:cNvPr id="2" name="TextBox 1">
            <a:extLst>
              <a:ext uri="{FF2B5EF4-FFF2-40B4-BE49-F238E27FC236}">
                <a16:creationId xmlns:a16="http://schemas.microsoft.com/office/drawing/2014/main" id="{44A4AA71-64EB-A81A-A5CC-3AF4F6436F5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F126C008-0D26-6F37-594D-07C507AC521D}"/>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624348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i="1" dirty="0"/>
              <a:t>M</a:t>
            </a:r>
            <a:r>
              <a:rPr lang="en-US" baseline="-25000" dirty="0"/>
              <a:t>area</a:t>
            </a:r>
            <a:r>
              <a:rPr lang="en-US" dirty="0"/>
              <a:t> is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r>
              <a:rPr lang="en-US" dirty="0"/>
              <a:t>, while </a:t>
            </a:r>
            <a:r>
              <a:rPr lang="en-US" i="1" dirty="0"/>
              <a:t>N</a:t>
            </a:r>
            <a:r>
              <a:rPr lang="en-US" baseline="-25000" dirty="0"/>
              <a:t>mass</a:t>
            </a:r>
            <a:r>
              <a:rPr lang="en-US" dirty="0"/>
              <a:t> is </a:t>
            </a:r>
            <a:r>
              <a:rPr lang="en-US" b="1" dirty="0">
                <a:solidFill>
                  <a:schemeClr val="accent1">
                    <a:lumMod val="75000"/>
                  </a:schemeClr>
                </a:solidFill>
              </a:rPr>
              <a:t>positively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CE48585-2B8F-27B8-9E2A-516D50EA21EE}"/>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D7E5F150-3783-1935-3700-D517B90BE68D}"/>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128325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16A40745-B911-FC58-7F36-B726A36551E3}"/>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F62DDA88-561D-1FC9-F46E-55AB422B9613}"/>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250437EC-B771-66A6-478B-7E499692E5E7}"/>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678922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16A40745-B911-FC58-7F36-B726A36551E3}"/>
              </a:ext>
            </a:extLst>
          </p:cNvPr>
          <p:cNvSpPr>
            <a:spLocks noGrp="1"/>
          </p:cNvSpPr>
          <p:nvPr>
            <p:ph type="title"/>
          </p:nvPr>
        </p:nvSpPr>
        <p:spPr/>
        <p:txBody>
          <a:bodyPr/>
          <a:lstStyle/>
          <a:p>
            <a:r>
              <a:rPr lang="en-US" dirty="0"/>
              <a:t>Increasing soil nitrogen availability directly </a:t>
            </a:r>
            <a:r>
              <a:rPr lang="en-US" b="1" dirty="0">
                <a:solidFill>
                  <a:schemeClr val="accent1">
                    <a:lumMod val="75000"/>
                  </a:schemeClr>
                </a:solidFill>
              </a:rPr>
              <a:t>increases</a:t>
            </a:r>
            <a:r>
              <a:rPr lang="en-US" dirty="0"/>
              <a:t> </a:t>
            </a:r>
            <a:r>
              <a:rPr lang="en-US" i="1" dirty="0"/>
              <a:t>N</a:t>
            </a:r>
            <a:r>
              <a:rPr lang="en-US" baseline="-25000" dirty="0"/>
              <a:t>mass</a:t>
            </a:r>
            <a:r>
              <a:rPr lang="en-US" dirty="0"/>
              <a:t> and </a:t>
            </a:r>
            <a:r>
              <a:rPr lang="en-US" b="1" dirty="0">
                <a:solidFill>
                  <a:srgbClr val="C00000"/>
                </a:solidFill>
              </a:rPr>
              <a:t>decreases</a:t>
            </a:r>
            <a:r>
              <a:rPr lang="en-US" dirty="0"/>
              <a:t> </a:t>
            </a:r>
            <a:r>
              <a:rPr lang="en-US" i="1" dirty="0"/>
              <a:t>M</a:t>
            </a:r>
            <a:r>
              <a:rPr lang="en-US" baseline="-25000" dirty="0"/>
              <a:t>area</a:t>
            </a:r>
            <a:endParaRPr lang="en-US" dirty="0"/>
          </a:p>
        </p:txBody>
      </p:sp>
      <p:sp>
        <p:nvSpPr>
          <p:cNvPr id="2" name="TextBox 1">
            <a:extLst>
              <a:ext uri="{FF2B5EF4-FFF2-40B4-BE49-F238E27FC236}">
                <a16:creationId xmlns:a16="http://schemas.microsoft.com/office/drawing/2014/main" id="{A562D52B-C930-AE7B-8B60-51F4B6609495}"/>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E70B3C02-F91C-7396-624C-9A831E86C659}"/>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737988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35</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1B1689EF-D2AD-0D8A-8DAA-B446F2BCECAB}"/>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EFF9D35B-3883-2241-0BAD-0C9173BEA7E7}"/>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4B270A54-1BB1-6AD7-CCEA-AD6C539CCB14}"/>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478916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36</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1B1689EF-D2AD-0D8A-8DAA-B446F2BCECAB}"/>
              </a:ext>
            </a:extLst>
          </p:cNvPr>
          <p:cNvSpPr>
            <a:spLocks noGrp="1"/>
          </p:cNvSpPr>
          <p:nvPr>
            <p:ph type="title"/>
          </p:nvPr>
        </p:nvSpPr>
        <p:spPr/>
        <p:txBody>
          <a:bodyPr/>
          <a:lstStyle/>
          <a:p>
            <a:r>
              <a:rPr lang="en-US" dirty="0"/>
              <a:t>N-fixation ability directly </a:t>
            </a:r>
            <a:r>
              <a:rPr lang="en-US" b="1" dirty="0">
                <a:solidFill>
                  <a:schemeClr val="accent1">
                    <a:lumMod val="75000"/>
                  </a:schemeClr>
                </a:solidFill>
              </a:rPr>
              <a:t>increases</a:t>
            </a:r>
            <a:r>
              <a:rPr lang="en-US" dirty="0"/>
              <a:t> </a:t>
            </a:r>
            <a:r>
              <a:rPr lang="en-US" i="1" dirty="0"/>
              <a:t>N</a:t>
            </a:r>
            <a:r>
              <a:rPr lang="en-US" baseline="-25000" dirty="0"/>
              <a:t>mass</a:t>
            </a:r>
            <a:endParaRPr lang="en-US" dirty="0"/>
          </a:p>
        </p:txBody>
      </p:sp>
      <p:sp>
        <p:nvSpPr>
          <p:cNvPr id="2" name="TextBox 1">
            <a:extLst>
              <a:ext uri="{FF2B5EF4-FFF2-40B4-BE49-F238E27FC236}">
                <a16:creationId xmlns:a16="http://schemas.microsoft.com/office/drawing/2014/main" id="{FA3C9172-224E-99E1-0AF2-0CCFFA4CC34D}"/>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CD242401-8745-E219-63CF-121E1796E69A}"/>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690034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37</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FF797F0A-CDBB-28F1-3940-D3F2A18345CB}"/>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C5496806-048B-42BF-E4F6-88E395DA179A}"/>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D5D3FEF1-FB16-0C86-F6A9-110C424FD081}"/>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403473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FF797F0A-CDBB-28F1-3940-D3F2A18345CB}"/>
              </a:ext>
            </a:extLst>
          </p:cNvPr>
          <p:cNvSpPr>
            <a:spLocks noGrp="1"/>
          </p:cNvSpPr>
          <p:nvPr>
            <p:ph type="title"/>
          </p:nvPr>
        </p:nvSpPr>
        <p:spPr/>
        <p:txBody>
          <a:bodyPr/>
          <a:lstStyle/>
          <a:p>
            <a:r>
              <a:rPr lang="en-US" i="1" dirty="0"/>
              <a:t>M</a:t>
            </a:r>
            <a:r>
              <a:rPr lang="en-US" baseline="-25000" dirty="0"/>
              <a:t>area</a:t>
            </a:r>
            <a:r>
              <a:rPr lang="en-US" dirty="0"/>
              <a:t> is </a:t>
            </a:r>
            <a:r>
              <a:rPr lang="en-US" b="1" dirty="0">
                <a:solidFill>
                  <a:srgbClr val="C00000"/>
                </a:solidFill>
              </a:rPr>
              <a:t>negatively</a:t>
            </a:r>
            <a:r>
              <a:rPr lang="en-US" dirty="0"/>
              <a:t> associated with </a:t>
            </a:r>
            <a:r>
              <a:rPr lang="en-US" i="1" dirty="0"/>
              <a:t>N</a:t>
            </a:r>
            <a:r>
              <a:rPr lang="en-US" baseline="-25000" dirty="0"/>
              <a:t>mass</a:t>
            </a:r>
            <a:endParaRPr lang="en-US" i="1" dirty="0"/>
          </a:p>
        </p:txBody>
      </p:sp>
      <p:sp>
        <p:nvSpPr>
          <p:cNvPr id="2" name="TextBox 1">
            <a:extLst>
              <a:ext uri="{FF2B5EF4-FFF2-40B4-BE49-F238E27FC236}">
                <a16:creationId xmlns:a16="http://schemas.microsoft.com/office/drawing/2014/main" id="{1673331B-340D-8257-D064-789902B32ACB}"/>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3" name="TextBox 2">
            <a:extLst>
              <a:ext uri="{FF2B5EF4-FFF2-40B4-BE49-F238E27FC236}">
                <a16:creationId xmlns:a16="http://schemas.microsoft.com/office/drawing/2014/main" id="{61898940-4ABC-A282-5B6B-7105E7051F40}"/>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166558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10510C7-228E-C47E-66F3-2EC22F0560F6}"/>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8F69E1ED-3AE8-3C10-FAE5-A506657334E8}"/>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A1C7D980-3A1D-D993-94B7-76834F1B7D0D}"/>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992440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However,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29AA3F8-A0E4-654C-A446-48BD1457F340}"/>
              </a:ext>
            </a:extLst>
          </p:cNvPr>
          <p:cNvSpPr>
            <a:spLocks noGrp="1"/>
          </p:cNvSpPr>
          <p:nvPr>
            <p:ph type="sldNum" sz="quarter" idx="12"/>
          </p:nvPr>
        </p:nvSpPr>
        <p:spPr/>
        <p:txBody>
          <a:bodyPr/>
          <a:lstStyle/>
          <a:p>
            <a:fld id="{CE250C90-A217-6949-8BD2-2F5146168076}" type="slidenum">
              <a:rPr lang="en-US" smtClean="0"/>
              <a:t>4</a:t>
            </a:fld>
            <a:endParaRPr lang="en-US"/>
          </a:p>
        </p:txBody>
      </p:sp>
    </p:spTree>
    <p:extLst>
      <p:ext uri="{BB962C8B-B14F-4D97-AF65-F5344CB8AC3E}">
        <p14:creationId xmlns:p14="http://schemas.microsoft.com/office/powerpoint/2010/main" val="144728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40</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10510C7-228E-C47E-66F3-2EC22F0560F6}"/>
              </a:ext>
            </a:extLst>
          </p:cNvPr>
          <p:cNvSpPr>
            <a:spLocks noGrp="1"/>
          </p:cNvSpPr>
          <p:nvPr>
            <p:ph type="title"/>
          </p:nvPr>
        </p:nvSpPr>
        <p:spPr/>
        <p:txBody>
          <a:bodyPr/>
          <a:lstStyle/>
          <a:p>
            <a:r>
              <a:rPr lang="en-US" dirty="0"/>
              <a:t>Soil moisture was </a:t>
            </a:r>
            <a:r>
              <a:rPr lang="en-US" b="1" dirty="0">
                <a:solidFill>
                  <a:schemeClr val="accent1">
                    <a:lumMod val="75000"/>
                  </a:schemeClr>
                </a:solidFill>
              </a:rPr>
              <a:t>positively</a:t>
            </a:r>
            <a:r>
              <a:rPr lang="en-US" dirty="0"/>
              <a:t> associated with soil nitrogen availability</a:t>
            </a:r>
          </a:p>
        </p:txBody>
      </p:sp>
      <p:sp>
        <p:nvSpPr>
          <p:cNvPr id="2" name="TextBox 1">
            <a:extLst>
              <a:ext uri="{FF2B5EF4-FFF2-40B4-BE49-F238E27FC236}">
                <a16:creationId xmlns:a16="http://schemas.microsoft.com/office/drawing/2014/main" id="{F1EA1629-30B9-C905-298B-DB7049775AFE}"/>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5" name="TextBox 4">
            <a:extLst>
              <a:ext uri="{FF2B5EF4-FFF2-40B4-BE49-F238E27FC236}">
                <a16:creationId xmlns:a16="http://schemas.microsoft.com/office/drawing/2014/main" id="{FF4D8D48-3164-4151-F05D-AD716A5CC324}"/>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738668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41</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91B3A5E9-CB29-13BD-8350-13136B391EF3}"/>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5A03DE2C-1BAC-5BED-718F-7AB790C84C97}"/>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577822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42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lstStyle/>
          <a:p>
            <a:r>
              <a:rPr lang="en-US" dirty="0"/>
              <a:t>Soil N directly </a:t>
            </a:r>
            <a:r>
              <a:rPr lang="en-US" b="1" dirty="0">
                <a:solidFill>
                  <a:schemeClr val="accent1">
                    <a:lumMod val="75000"/>
                  </a:schemeClr>
                </a:solidFill>
              </a:rPr>
              <a:t>increased</a:t>
            </a:r>
            <a:r>
              <a:rPr lang="en-US" dirty="0"/>
              <a:t> </a:t>
            </a:r>
            <a:r>
              <a:rPr lang="en-US" i="1" dirty="0"/>
              <a:t>N</a:t>
            </a:r>
            <a:r>
              <a:rPr lang="en-US" baseline="-25000" dirty="0"/>
              <a:t>area</a:t>
            </a:r>
            <a:r>
              <a:rPr lang="en-US" dirty="0"/>
              <a:t> due to changes in </a:t>
            </a:r>
            <a:r>
              <a:rPr lang="en-US" i="1" dirty="0"/>
              <a:t>N</a:t>
            </a:r>
            <a:r>
              <a:rPr lang="en-US" baseline="-25000" dirty="0"/>
              <a:t>mass</a:t>
            </a:r>
            <a:r>
              <a:rPr lang="en-US" dirty="0"/>
              <a:t>…</a:t>
            </a:r>
          </a:p>
        </p:txBody>
      </p:sp>
      <p:sp>
        <p:nvSpPr>
          <p:cNvPr id="3" name="TextBox 2">
            <a:extLst>
              <a:ext uri="{FF2B5EF4-FFF2-40B4-BE49-F238E27FC236}">
                <a16:creationId xmlns:a16="http://schemas.microsoft.com/office/drawing/2014/main" id="{F1651A8D-672C-4CE0-39D1-6850AE75BCD4}"/>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D5F13222-7C26-9525-075F-4E6F4F871418}"/>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
        <p:nvSpPr>
          <p:cNvPr id="13" name="TextBox 12">
            <a:extLst>
              <a:ext uri="{FF2B5EF4-FFF2-40B4-BE49-F238E27FC236}">
                <a16:creationId xmlns:a16="http://schemas.microsoft.com/office/drawing/2014/main" id="{A53B68D0-66DA-E45E-D689-F63FC96695A9}"/>
              </a:ext>
            </a:extLst>
          </p:cNvPr>
          <p:cNvSpPr txBox="1"/>
          <p:nvPr/>
        </p:nvSpPr>
        <p:spPr>
          <a:xfrm>
            <a:off x="8990864" y="40524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89%</a:t>
            </a:r>
          </a:p>
        </p:txBody>
      </p:sp>
      <p:sp>
        <p:nvSpPr>
          <p:cNvPr id="14" name="TextBox 13">
            <a:extLst>
              <a:ext uri="{FF2B5EF4-FFF2-40B4-BE49-F238E27FC236}">
                <a16:creationId xmlns:a16="http://schemas.microsoft.com/office/drawing/2014/main" id="{F3F8E04F-669B-FBB4-5A3A-2EB6917FC818}"/>
              </a:ext>
            </a:extLst>
          </p:cNvPr>
          <p:cNvSpPr txBox="1"/>
          <p:nvPr/>
        </p:nvSpPr>
        <p:spPr>
          <a:xfrm>
            <a:off x="6963972" y="40524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82%</a:t>
            </a:r>
          </a:p>
        </p:txBody>
      </p:sp>
      <p:sp>
        <p:nvSpPr>
          <p:cNvPr id="30" name="TextBox 29">
            <a:extLst>
              <a:ext uri="{FF2B5EF4-FFF2-40B4-BE49-F238E27FC236}">
                <a16:creationId xmlns:a16="http://schemas.microsoft.com/office/drawing/2014/main" id="{6AB5838A-3A85-B3AA-431B-9F2E945E0F91}"/>
              </a:ext>
            </a:extLst>
          </p:cNvPr>
          <p:cNvSpPr txBox="1"/>
          <p:nvPr/>
        </p:nvSpPr>
        <p:spPr>
          <a:xfrm>
            <a:off x="8498319" y="2815054"/>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55%</a:t>
            </a:r>
          </a:p>
        </p:txBody>
      </p:sp>
      <p:sp>
        <p:nvSpPr>
          <p:cNvPr id="41" name="TextBox 40">
            <a:extLst>
              <a:ext uri="{FF2B5EF4-FFF2-40B4-BE49-F238E27FC236}">
                <a16:creationId xmlns:a16="http://schemas.microsoft.com/office/drawing/2014/main" id="{0DAAB8C7-E755-FF62-2EA8-A78D6B050E02}"/>
              </a:ext>
            </a:extLst>
          </p:cNvPr>
          <p:cNvSpPr txBox="1"/>
          <p:nvPr/>
        </p:nvSpPr>
        <p:spPr>
          <a:xfrm>
            <a:off x="8990864" y="5253825"/>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56%</a:t>
            </a:r>
          </a:p>
        </p:txBody>
      </p:sp>
      <p:sp>
        <p:nvSpPr>
          <p:cNvPr id="42" name="TextBox 41">
            <a:extLst>
              <a:ext uri="{FF2B5EF4-FFF2-40B4-BE49-F238E27FC236}">
                <a16:creationId xmlns:a16="http://schemas.microsoft.com/office/drawing/2014/main" id="{5EB6C205-4913-4D79-A219-75789ACDE55C}"/>
              </a:ext>
            </a:extLst>
          </p:cNvPr>
          <p:cNvSpPr txBox="1"/>
          <p:nvPr/>
        </p:nvSpPr>
        <p:spPr>
          <a:xfrm>
            <a:off x="4935906" y="4049800"/>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38%</a:t>
            </a:r>
          </a:p>
        </p:txBody>
      </p:sp>
      <p:sp>
        <p:nvSpPr>
          <p:cNvPr id="43" name="TextBox 42">
            <a:extLst>
              <a:ext uri="{FF2B5EF4-FFF2-40B4-BE49-F238E27FC236}">
                <a16:creationId xmlns:a16="http://schemas.microsoft.com/office/drawing/2014/main" id="{F6E2BAD4-F44B-8691-95DF-2D654AD1B5D4}"/>
              </a:ext>
            </a:extLst>
          </p:cNvPr>
          <p:cNvSpPr txBox="1"/>
          <p:nvPr/>
        </p:nvSpPr>
        <p:spPr>
          <a:xfrm>
            <a:off x="2879455" y="52562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35%</a:t>
            </a:r>
          </a:p>
        </p:txBody>
      </p:sp>
    </p:spTree>
    <p:extLst>
      <p:ext uri="{BB962C8B-B14F-4D97-AF65-F5344CB8AC3E}">
        <p14:creationId xmlns:p14="http://schemas.microsoft.com/office/powerpoint/2010/main" val="2840771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43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23F2153-315F-B27B-D680-393647438847}"/>
              </a:ext>
            </a:extLst>
          </p:cNvPr>
          <p:cNvSpPr txBox="1"/>
          <p:nvPr/>
        </p:nvSpPr>
        <p:spPr>
          <a:xfrm>
            <a:off x="8990864" y="40524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89%</a:t>
            </a:r>
          </a:p>
        </p:txBody>
      </p:sp>
      <p:sp>
        <p:nvSpPr>
          <p:cNvPr id="5" name="TextBox 4">
            <a:extLst>
              <a:ext uri="{FF2B5EF4-FFF2-40B4-BE49-F238E27FC236}">
                <a16:creationId xmlns:a16="http://schemas.microsoft.com/office/drawing/2014/main" id="{A3D0167C-0006-1818-A143-6577F918BE9C}"/>
              </a:ext>
            </a:extLst>
          </p:cNvPr>
          <p:cNvSpPr txBox="1"/>
          <p:nvPr/>
        </p:nvSpPr>
        <p:spPr>
          <a:xfrm>
            <a:off x="6963972" y="40524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82%</a:t>
            </a:r>
          </a:p>
        </p:txBody>
      </p:sp>
      <p:sp>
        <p:nvSpPr>
          <p:cNvPr id="6" name="TextBox 5">
            <a:extLst>
              <a:ext uri="{FF2B5EF4-FFF2-40B4-BE49-F238E27FC236}">
                <a16:creationId xmlns:a16="http://schemas.microsoft.com/office/drawing/2014/main" id="{7FB0C1C9-CC31-99A5-1D43-3BBC17900A95}"/>
              </a:ext>
            </a:extLst>
          </p:cNvPr>
          <p:cNvSpPr txBox="1"/>
          <p:nvPr/>
        </p:nvSpPr>
        <p:spPr>
          <a:xfrm>
            <a:off x="8498319" y="2815054"/>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55%</a:t>
            </a:r>
          </a:p>
        </p:txBody>
      </p:sp>
      <p:sp>
        <p:nvSpPr>
          <p:cNvPr id="7" name="TextBox 6">
            <a:extLst>
              <a:ext uri="{FF2B5EF4-FFF2-40B4-BE49-F238E27FC236}">
                <a16:creationId xmlns:a16="http://schemas.microsoft.com/office/drawing/2014/main" id="{86877918-A1E5-618D-92DF-EE817E3E3F93}"/>
              </a:ext>
            </a:extLst>
          </p:cNvPr>
          <p:cNvSpPr txBox="1"/>
          <p:nvPr/>
        </p:nvSpPr>
        <p:spPr>
          <a:xfrm>
            <a:off x="8990864" y="5253825"/>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56%</a:t>
            </a:r>
          </a:p>
        </p:txBody>
      </p:sp>
      <p:sp>
        <p:nvSpPr>
          <p:cNvPr id="8" name="TextBox 7">
            <a:extLst>
              <a:ext uri="{FF2B5EF4-FFF2-40B4-BE49-F238E27FC236}">
                <a16:creationId xmlns:a16="http://schemas.microsoft.com/office/drawing/2014/main" id="{93A4236C-832F-4D37-4917-22D383FEAE2B}"/>
              </a:ext>
            </a:extLst>
          </p:cNvPr>
          <p:cNvSpPr txBox="1"/>
          <p:nvPr/>
        </p:nvSpPr>
        <p:spPr>
          <a:xfrm>
            <a:off x="4935906" y="4049800"/>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38%</a:t>
            </a:r>
          </a:p>
        </p:txBody>
      </p:sp>
      <p:sp>
        <p:nvSpPr>
          <p:cNvPr id="10" name="TextBox 9">
            <a:extLst>
              <a:ext uri="{FF2B5EF4-FFF2-40B4-BE49-F238E27FC236}">
                <a16:creationId xmlns:a16="http://schemas.microsoft.com/office/drawing/2014/main" id="{CF6AF0FA-0A99-4C93-58D5-D23EA8EABC8D}"/>
              </a:ext>
            </a:extLst>
          </p:cNvPr>
          <p:cNvSpPr txBox="1"/>
          <p:nvPr/>
        </p:nvSpPr>
        <p:spPr>
          <a:xfrm>
            <a:off x="2879455" y="52562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35%</a:t>
            </a: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lstStyle/>
          <a:p>
            <a:r>
              <a:rPr lang="en-US" dirty="0"/>
              <a:t>… and indirectly </a:t>
            </a:r>
            <a:r>
              <a:rPr lang="en-US" b="1" dirty="0">
                <a:solidFill>
                  <a:schemeClr val="accent1">
                    <a:lumMod val="75000"/>
                  </a:schemeClr>
                </a:solidFill>
              </a:rPr>
              <a:t>increased</a:t>
            </a:r>
            <a:r>
              <a:rPr lang="en-US" dirty="0"/>
              <a:t> </a:t>
            </a:r>
            <a:r>
              <a:rPr lang="en-US" i="1" dirty="0"/>
              <a:t>N</a:t>
            </a:r>
            <a:r>
              <a:rPr lang="en-US" baseline="-25000" dirty="0"/>
              <a:t>area</a:t>
            </a:r>
            <a:r>
              <a:rPr lang="en-US" dirty="0"/>
              <a:t> due to </a:t>
            </a:r>
            <a:r>
              <a:rPr lang="en-US" b="1" dirty="0">
                <a:solidFill>
                  <a:srgbClr val="C00000"/>
                </a:solidFill>
              </a:rPr>
              <a:t>reductions</a:t>
            </a:r>
            <a:r>
              <a:rPr lang="en-US" dirty="0"/>
              <a:t> in </a:t>
            </a:r>
            <a:r>
              <a:rPr lang="el-GR" i="1" dirty="0"/>
              <a:t>β</a:t>
            </a:r>
            <a:endParaRPr lang="en-US" dirty="0"/>
          </a:p>
        </p:txBody>
      </p:sp>
      <p:sp>
        <p:nvSpPr>
          <p:cNvPr id="3" name="TextBox 2">
            <a:extLst>
              <a:ext uri="{FF2B5EF4-FFF2-40B4-BE49-F238E27FC236}">
                <a16:creationId xmlns:a16="http://schemas.microsoft.com/office/drawing/2014/main" id="{D2CBEE9E-80C9-7E01-401B-0A1BE2796AB0}"/>
              </a:ext>
            </a:extLst>
          </p:cNvPr>
          <p:cNvSpPr txBox="1"/>
          <p:nvPr/>
        </p:nvSpPr>
        <p:spPr>
          <a:xfrm>
            <a:off x="6600" y="6283521"/>
            <a:ext cx="992579" cy="369332"/>
          </a:xfrm>
          <a:prstGeom prst="rect">
            <a:avLst/>
          </a:prstGeom>
          <a:noFill/>
        </p:spPr>
        <p:txBody>
          <a:bodyPr wrap="none" rtlCol="0">
            <a:spAutoFit/>
          </a:bodyPr>
          <a:lstStyle/>
          <a:p>
            <a:r>
              <a:rPr lang="en-US"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68AC8EEF-CDE4-1A65-98CF-2485C8CD9BBB}"/>
              </a:ext>
            </a:extLst>
          </p:cNvPr>
          <p:cNvSpPr txBox="1"/>
          <p:nvPr/>
        </p:nvSpPr>
        <p:spPr>
          <a:xfrm>
            <a:off x="-8709" y="6536809"/>
            <a:ext cx="1095172"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830592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p:txBody>
          <a:bodyPr>
            <a:normAutofit lnSpcReduction="10000"/>
          </a:bodyPr>
          <a:lstStyle/>
          <a:p>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dynamically changes across environments</a:t>
            </a:r>
          </a:p>
          <a:p>
            <a:pPr marL="0" indent="0">
              <a:buNone/>
            </a:pPr>
            <a:endParaRPr lang="en-US" dirty="0">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Soil N is more important for determining variance in </a:t>
            </a:r>
            <a:r>
              <a:rPr lang="el-GR" i="1" dirty="0">
                <a:solidFill>
                  <a:schemeClr val="bg1"/>
                </a:solidFill>
                <a:latin typeface="Arial" panose="020B0604020202020204" pitchFamily="34" charset="0"/>
                <a:cs typeface="Arial" panose="020B0604020202020204" pitchFamily="34" charset="0"/>
              </a:rPr>
              <a:t>β</a:t>
            </a:r>
            <a:r>
              <a:rPr lang="en-US" dirty="0">
                <a:solidFill>
                  <a:schemeClr val="bg1"/>
                </a:solidFill>
                <a:latin typeface="Arial" panose="020B0604020202020204" pitchFamily="34" charset="0"/>
                <a:cs typeface="Arial" panose="020B0604020202020204" pitchFamily="34" charset="0"/>
              </a:rPr>
              <a:t> than soil moisture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Leaf N is both a direct and indirect product of soil N availability</a:t>
            </a:r>
          </a:p>
        </p:txBody>
      </p:sp>
      <p:pic>
        <p:nvPicPr>
          <p:cNvPr id="15" name="Content Placeholder 14" descr="Chart, histogram&#10;&#10;Description automatically generated">
            <a:extLst>
              <a:ext uri="{FF2B5EF4-FFF2-40B4-BE49-F238E27FC236}">
                <a16:creationId xmlns:a16="http://schemas.microsoft.com/office/drawing/2014/main" id="{19F67E3E-2303-749F-25BD-C128D4B8D7DE}"/>
              </a:ext>
            </a:extLst>
          </p:cNvPr>
          <p:cNvPicPr>
            <a:picLocks noGrp="1" noChangeAspect="1"/>
          </p:cNvPicPr>
          <p:nvPr>
            <p:ph sz="half" idx="2"/>
          </p:nvPr>
        </p:nvPicPr>
        <p:blipFill>
          <a:blip r:embed="rId2"/>
          <a:stretch>
            <a:fillRect/>
          </a:stretch>
        </p:blipFill>
        <p:spPr>
          <a:xfrm>
            <a:off x="6172200" y="2072640"/>
            <a:ext cx="6019518" cy="3385979"/>
          </a:xfrm>
        </p:spPr>
      </p:pic>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44</a:t>
            </a:fld>
            <a:endParaRPr lang="en-US" sz="2000"/>
          </a:p>
        </p:txBody>
      </p:sp>
    </p:spTree>
    <p:extLst>
      <p:ext uri="{BB962C8B-B14F-4D97-AF65-F5344CB8AC3E}">
        <p14:creationId xmlns:p14="http://schemas.microsoft.com/office/powerpoint/2010/main" val="828995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p:txBody>
          <a:bodyPr>
            <a:normAutofit lnSpcReduction="10000"/>
          </a:bodyPr>
          <a:lstStyle/>
          <a:p>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dynamically changes across environments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Soil N is more important for determining variance in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than soil moisture</a:t>
            </a:r>
          </a:p>
          <a:p>
            <a:endParaRPr lang="en-US" dirty="0">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Leaf N is both a direct and indirect product of soil N availability</a:t>
            </a:r>
          </a:p>
        </p:txBody>
      </p:sp>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45</a:t>
            </a:fld>
            <a:endParaRPr lang="en-US" sz="2000"/>
          </a:p>
        </p:txBody>
      </p:sp>
      <p:cxnSp>
        <p:nvCxnSpPr>
          <p:cNvPr id="6" name="Straight Arrow Connector 5">
            <a:extLst>
              <a:ext uri="{FF2B5EF4-FFF2-40B4-BE49-F238E27FC236}">
                <a16:creationId xmlns:a16="http://schemas.microsoft.com/office/drawing/2014/main" id="{2A9DF60B-0552-0653-B04C-E3771281666D}"/>
              </a:ext>
            </a:extLst>
          </p:cNvPr>
          <p:cNvCxnSpPr>
            <a:cxnSpLocks/>
          </p:cNvCxnSpPr>
          <p:nvPr/>
        </p:nvCxnSpPr>
        <p:spPr>
          <a:xfrm flipV="1">
            <a:off x="8578232" y="3632238"/>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C040F17-56C7-DBBC-EB43-99530BA998FB}"/>
              </a:ext>
            </a:extLst>
          </p:cNvPr>
          <p:cNvCxnSpPr>
            <a:cxnSpLocks/>
          </p:cNvCxnSpPr>
          <p:nvPr/>
        </p:nvCxnSpPr>
        <p:spPr>
          <a:xfrm flipH="1" flipV="1">
            <a:off x="10352071" y="3635912"/>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6C22F47-BF67-3B49-5EAE-9DEEE18A118A}"/>
              </a:ext>
            </a:extLst>
          </p:cNvPr>
          <p:cNvCxnSpPr>
            <a:stCxn id="17" idx="2"/>
            <a:endCxn id="14" idx="0"/>
          </p:cNvCxnSpPr>
          <p:nvPr/>
        </p:nvCxnSpPr>
        <p:spPr>
          <a:xfrm>
            <a:off x="8322313" y="2407776"/>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44C4BF-9515-8DD8-9FB7-6D15E52B1467}"/>
              </a:ext>
            </a:extLst>
          </p:cNvPr>
          <p:cNvSpPr/>
          <p:nvPr/>
        </p:nvSpPr>
        <p:spPr>
          <a:xfrm>
            <a:off x="9948356" y="444881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A61D7E6B-A9D8-EACA-A4F6-5E8F4AC7149C}"/>
              </a:ext>
            </a:extLst>
          </p:cNvPr>
          <p:cNvCxnSpPr>
            <a:cxnSpLocks/>
          </p:cNvCxnSpPr>
          <p:nvPr/>
        </p:nvCxnSpPr>
        <p:spPr>
          <a:xfrm>
            <a:off x="8721503" y="2210381"/>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FB0BE4-403E-068B-5153-C7F0435ACE8B}"/>
              </a:ext>
            </a:extLst>
          </p:cNvPr>
          <p:cNvCxnSpPr>
            <a:cxnSpLocks/>
          </p:cNvCxnSpPr>
          <p:nvPr/>
        </p:nvCxnSpPr>
        <p:spPr>
          <a:xfrm>
            <a:off x="10348194" y="2410666"/>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837FF07-928D-4850-CB62-FBCD9E9D0376}"/>
              </a:ext>
            </a:extLst>
          </p:cNvPr>
          <p:cNvSpPr/>
          <p:nvPr/>
        </p:nvSpPr>
        <p:spPr>
          <a:xfrm>
            <a:off x="9947866" y="323861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3E3FAEE-2748-F4EA-D16A-D2300C9A007E}"/>
              </a:ext>
            </a:extLst>
          </p:cNvPr>
          <p:cNvSpPr/>
          <p:nvPr/>
        </p:nvSpPr>
        <p:spPr>
          <a:xfrm>
            <a:off x="7918107" y="445022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26A5CC4-6DC7-5996-9D37-31B7B3868797}"/>
              </a:ext>
            </a:extLst>
          </p:cNvPr>
          <p:cNvSpPr/>
          <p:nvPr/>
        </p:nvSpPr>
        <p:spPr>
          <a:xfrm>
            <a:off x="9943989" y="202841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4067A50-F2C3-B689-5096-27AC37E357C3}"/>
              </a:ext>
            </a:extLst>
          </p:cNvPr>
          <p:cNvSpPr/>
          <p:nvPr/>
        </p:nvSpPr>
        <p:spPr>
          <a:xfrm>
            <a:off x="7918107" y="2018001"/>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780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p:txBody>
          <a:bodyPr>
            <a:normAutofit lnSpcReduction="10000"/>
          </a:bodyPr>
          <a:lstStyle/>
          <a:p>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dynamically changes across environments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Soil N is more important for determining variance in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than soil moisture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Leaf N is both a direct and indirect product of soil N availability</a:t>
            </a:r>
          </a:p>
        </p:txBody>
      </p:sp>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46</a:t>
            </a:fld>
            <a:endParaRPr lang="en-US" sz="2000"/>
          </a:p>
        </p:txBody>
      </p:sp>
      <p:cxnSp>
        <p:nvCxnSpPr>
          <p:cNvPr id="3" name="Straight Arrow Connector 2">
            <a:extLst>
              <a:ext uri="{FF2B5EF4-FFF2-40B4-BE49-F238E27FC236}">
                <a16:creationId xmlns:a16="http://schemas.microsoft.com/office/drawing/2014/main" id="{0C164F3B-319E-2A5E-5FE6-5F38B9DC0AA9}"/>
              </a:ext>
            </a:extLst>
          </p:cNvPr>
          <p:cNvCxnSpPr>
            <a:cxnSpLocks/>
          </p:cNvCxnSpPr>
          <p:nvPr/>
        </p:nvCxnSpPr>
        <p:spPr>
          <a:xfrm flipH="1" flipV="1">
            <a:off x="11275471" y="4025600"/>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6D0D76E-170D-93CE-E939-BDF07DEA66A4}"/>
              </a:ext>
            </a:extLst>
          </p:cNvPr>
          <p:cNvCxnSpPr>
            <a:cxnSpLocks/>
          </p:cNvCxnSpPr>
          <p:nvPr/>
        </p:nvCxnSpPr>
        <p:spPr>
          <a:xfrm>
            <a:off x="11275471" y="2796121"/>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1EDDC4-AD22-4685-CE70-C112834AC70D}"/>
              </a:ext>
            </a:extLst>
          </p:cNvPr>
          <p:cNvCxnSpPr>
            <a:cxnSpLocks/>
            <a:stCxn id="25" idx="2"/>
          </p:cNvCxnSpPr>
          <p:nvPr/>
        </p:nvCxnSpPr>
        <p:spPr>
          <a:xfrm>
            <a:off x="9921959" y="4018075"/>
            <a:ext cx="941570" cy="1017889"/>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F06A89-C61C-8975-21B1-4A7C82085FD7}"/>
              </a:ext>
            </a:extLst>
          </p:cNvPr>
          <p:cNvCxnSpPr>
            <a:stCxn id="24" idx="3"/>
            <a:endCxn id="25" idx="1"/>
          </p:cNvCxnSpPr>
          <p:nvPr/>
        </p:nvCxnSpPr>
        <p:spPr>
          <a:xfrm flipV="1">
            <a:off x="8972652" y="3823188"/>
            <a:ext cx="545101" cy="7525"/>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FFD7D9-DCCD-BBD5-2AFC-18AFC1C67BBF}"/>
              </a:ext>
            </a:extLst>
          </p:cNvPr>
          <p:cNvSpPr/>
          <p:nvPr/>
        </p:nvSpPr>
        <p:spPr>
          <a:xfrm>
            <a:off x="10871265" y="3628301"/>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360EFCD-6D6C-5CEF-1DDD-285F350533DA}"/>
              </a:ext>
            </a:extLst>
          </p:cNvPr>
          <p:cNvSpPr/>
          <p:nvPr/>
        </p:nvSpPr>
        <p:spPr>
          <a:xfrm>
            <a:off x="10873560" y="484609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54B2567-B9DE-4129-C8CC-5409C6380479}"/>
              </a:ext>
            </a:extLst>
          </p:cNvPr>
          <p:cNvSpPr/>
          <p:nvPr/>
        </p:nvSpPr>
        <p:spPr>
          <a:xfrm>
            <a:off x="10871265" y="2413870"/>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5738A0B7-DC12-4261-A6B0-BEFA5BA9E47F}"/>
              </a:ext>
            </a:extLst>
          </p:cNvPr>
          <p:cNvCxnSpPr>
            <a:cxnSpLocks/>
            <a:stCxn id="25" idx="0"/>
          </p:cNvCxnSpPr>
          <p:nvPr/>
        </p:nvCxnSpPr>
        <p:spPr>
          <a:xfrm flipV="1">
            <a:off x="9921959" y="2616281"/>
            <a:ext cx="941783" cy="1012019"/>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AD11244-94D9-9D09-A19E-A46EF7115A29}"/>
              </a:ext>
            </a:extLst>
          </p:cNvPr>
          <p:cNvSpPr/>
          <p:nvPr/>
        </p:nvSpPr>
        <p:spPr>
          <a:xfrm>
            <a:off x="8164241" y="363582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C7A2FA5-A91B-E43A-D5C0-698597F7CBA1}"/>
              </a:ext>
            </a:extLst>
          </p:cNvPr>
          <p:cNvSpPr/>
          <p:nvPr/>
        </p:nvSpPr>
        <p:spPr>
          <a:xfrm>
            <a:off x="9517753" y="3628300"/>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6" name="Elbow Connector 25">
            <a:extLst>
              <a:ext uri="{FF2B5EF4-FFF2-40B4-BE49-F238E27FC236}">
                <a16:creationId xmlns:a16="http://schemas.microsoft.com/office/drawing/2014/main" id="{DE3AB5E7-5D20-CA5C-F3EA-CF348287FA2B}"/>
              </a:ext>
            </a:extLst>
          </p:cNvPr>
          <p:cNvCxnSpPr>
            <a:cxnSpLocks/>
            <a:stCxn id="27" idx="1"/>
            <a:endCxn id="22" idx="0"/>
          </p:cNvCxnSpPr>
          <p:nvPr/>
        </p:nvCxnSpPr>
        <p:spPr>
          <a:xfrm rot="10800000" flipH="1">
            <a:off x="6955493" y="2413870"/>
            <a:ext cx="4319978" cy="2622094"/>
          </a:xfrm>
          <a:prstGeom prst="bentConnector4">
            <a:avLst>
              <a:gd name="adj1" fmla="val -3881"/>
              <a:gd name="adj2" fmla="val 110379"/>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1CFD1E2-DD62-862B-A168-09053EA6864D}"/>
              </a:ext>
            </a:extLst>
          </p:cNvPr>
          <p:cNvSpPr/>
          <p:nvPr/>
        </p:nvSpPr>
        <p:spPr>
          <a:xfrm>
            <a:off x="6955493" y="4841076"/>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cxnSp>
        <p:nvCxnSpPr>
          <p:cNvPr id="44" name="Elbow Connector 43">
            <a:extLst>
              <a:ext uri="{FF2B5EF4-FFF2-40B4-BE49-F238E27FC236}">
                <a16:creationId xmlns:a16="http://schemas.microsoft.com/office/drawing/2014/main" id="{5FDCC4C9-9585-9F31-B56B-61DDAC22AA1E}"/>
              </a:ext>
            </a:extLst>
          </p:cNvPr>
          <p:cNvCxnSpPr>
            <a:stCxn id="27" idx="0"/>
            <a:endCxn id="24" idx="1"/>
          </p:cNvCxnSpPr>
          <p:nvPr/>
        </p:nvCxnSpPr>
        <p:spPr>
          <a:xfrm rot="5400000" flipH="1" flipV="1">
            <a:off x="7256789" y="3933624"/>
            <a:ext cx="1010363" cy="804542"/>
          </a:xfrm>
          <a:prstGeom prst="bentConnector2">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63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C407-8588-2459-A26B-DA6AEFE42680}"/>
              </a:ext>
            </a:extLst>
          </p:cNvPr>
          <p:cNvSpPr>
            <a:spLocks noGrp="1"/>
          </p:cNvSpPr>
          <p:nvPr>
            <p:ph type="title"/>
          </p:nvPr>
        </p:nvSpPr>
        <p:spPr>
          <a:xfrm>
            <a:off x="215900" y="365125"/>
            <a:ext cx="10515600" cy="1325563"/>
          </a:xfrm>
        </p:spPr>
        <p:txBody>
          <a:bodyPr>
            <a:normAutofit/>
          </a:bodyPr>
          <a:lstStyle/>
          <a:p>
            <a:r>
              <a:rPr lang="en-US" sz="3600" b="1" dirty="0"/>
              <a:t>Acknowledgements</a:t>
            </a:r>
          </a:p>
        </p:txBody>
      </p:sp>
      <p:sp>
        <p:nvSpPr>
          <p:cNvPr id="7" name="Content Placeholder 6">
            <a:extLst>
              <a:ext uri="{FF2B5EF4-FFF2-40B4-BE49-F238E27FC236}">
                <a16:creationId xmlns:a16="http://schemas.microsoft.com/office/drawing/2014/main" id="{65850971-2C4A-DA63-8926-CE9C60A574E1}"/>
              </a:ext>
            </a:extLst>
          </p:cNvPr>
          <p:cNvSpPr>
            <a:spLocks noGrp="1"/>
          </p:cNvSpPr>
          <p:nvPr>
            <p:ph idx="1"/>
          </p:nvPr>
        </p:nvSpPr>
        <p:spPr>
          <a:xfrm>
            <a:off x="188322" y="1825625"/>
            <a:ext cx="4861560" cy="4895850"/>
          </a:xfrm>
        </p:spPr>
        <p:txBody>
          <a:bodyPr>
            <a:normAutofit/>
          </a:bodyPr>
          <a:lstStyle/>
          <a:p>
            <a:pPr marL="0" indent="0">
              <a:buNone/>
            </a:pPr>
            <a:r>
              <a:rPr lang="en-US" sz="2000" b="1" dirty="0"/>
              <a:t>Field and lab assistance </a:t>
            </a:r>
            <a:r>
              <a:rPr lang="en-US" sz="2000" dirty="0"/>
              <a:t>(*UG mentees)</a:t>
            </a:r>
          </a:p>
          <a:p>
            <a:r>
              <a:rPr lang="en-US" sz="2000" dirty="0"/>
              <a:t>Risa McNellis</a:t>
            </a:r>
          </a:p>
          <a:p>
            <a:r>
              <a:rPr lang="en-US" sz="2000" dirty="0"/>
              <a:t>Jorge Ochoa*</a:t>
            </a:r>
          </a:p>
          <a:p>
            <a:r>
              <a:rPr lang="en-US" sz="2000" dirty="0"/>
              <a:t>Peter </a:t>
            </a:r>
            <a:r>
              <a:rPr lang="en-US" sz="2000" dirty="0" err="1"/>
              <a:t>Eludini</a:t>
            </a:r>
            <a:endParaRPr lang="en-US" sz="2000" dirty="0"/>
          </a:p>
          <a:p>
            <a:r>
              <a:rPr lang="en-US" sz="2000" dirty="0"/>
              <a:t>Christine </a:t>
            </a:r>
            <a:r>
              <a:rPr lang="en-US" sz="2000" dirty="0" err="1"/>
              <a:t>Vanginault</a:t>
            </a:r>
            <a:r>
              <a:rPr lang="en-US" sz="2000" dirty="0"/>
              <a:t>*</a:t>
            </a:r>
          </a:p>
          <a:p>
            <a:r>
              <a:rPr lang="en-US" sz="2000" dirty="0"/>
              <a:t>Abigail Bell*</a:t>
            </a:r>
          </a:p>
          <a:p>
            <a:r>
              <a:rPr lang="en-US" sz="2000" dirty="0"/>
              <a:t>Jose Villeda*</a:t>
            </a:r>
          </a:p>
          <a:p>
            <a:r>
              <a:rPr lang="en-US" sz="2000" dirty="0"/>
              <a:t>Hannah German*</a:t>
            </a:r>
          </a:p>
          <a:p>
            <a:r>
              <a:rPr lang="en-US" sz="2000" dirty="0"/>
              <a:t>Avery Schoenherr*</a:t>
            </a:r>
          </a:p>
        </p:txBody>
      </p:sp>
      <p:pic>
        <p:nvPicPr>
          <p:cNvPr id="4" name="Picture 3">
            <a:extLst>
              <a:ext uri="{FF2B5EF4-FFF2-40B4-BE49-F238E27FC236}">
                <a16:creationId xmlns:a16="http://schemas.microsoft.com/office/drawing/2014/main" id="{427DC439-9690-DD3F-30D1-8D4375235436}"/>
              </a:ext>
            </a:extLst>
          </p:cNvPr>
          <p:cNvPicPr>
            <a:picLocks noChangeAspect="1"/>
          </p:cNvPicPr>
          <p:nvPr/>
        </p:nvPicPr>
        <p:blipFill>
          <a:blip r:embed="rId2"/>
          <a:stretch>
            <a:fillRect/>
          </a:stretch>
        </p:blipFill>
        <p:spPr>
          <a:xfrm>
            <a:off x="7862102" y="364923"/>
            <a:ext cx="4227155" cy="780517"/>
          </a:xfrm>
          <a:prstGeom prst="rect">
            <a:avLst/>
          </a:prstGeom>
        </p:spPr>
      </p:pic>
      <p:pic>
        <p:nvPicPr>
          <p:cNvPr id="1028" name="Picture 4" descr="Double T Symbol | History &amp; Traditions | TTU">
            <a:hlinkClick r:id="rId3"/>
            <a:extLst>
              <a:ext uri="{FF2B5EF4-FFF2-40B4-BE49-F238E27FC236}">
                <a16:creationId xmlns:a16="http://schemas.microsoft.com/office/drawing/2014/main" id="{80D00700-2914-B048-A533-D92FD1CE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6578" y="1934431"/>
            <a:ext cx="24638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6A8792-7BAD-3943-B0FB-2938E69036F2}"/>
              </a:ext>
            </a:extLst>
          </p:cNvPr>
          <p:cNvPicPr>
            <a:picLocks noChangeAspect="1"/>
          </p:cNvPicPr>
          <p:nvPr/>
        </p:nvPicPr>
        <p:blipFill>
          <a:blip r:embed="rId5"/>
          <a:stretch>
            <a:fillRect/>
          </a:stretch>
        </p:blipFill>
        <p:spPr>
          <a:xfrm>
            <a:off x="5227293" y="1690688"/>
            <a:ext cx="4668574" cy="4668574"/>
          </a:xfrm>
          <a:prstGeom prst="rect">
            <a:avLst/>
          </a:prstGeom>
          <a:ln w="12700">
            <a:solidFill>
              <a:schemeClr val="tx1"/>
            </a:solidFill>
          </a:ln>
        </p:spPr>
      </p:pic>
      <p:pic>
        <p:nvPicPr>
          <p:cNvPr id="10" name="Picture 9">
            <a:extLst>
              <a:ext uri="{FF2B5EF4-FFF2-40B4-BE49-F238E27FC236}">
                <a16:creationId xmlns:a16="http://schemas.microsoft.com/office/drawing/2014/main" id="{EE7F2A5F-F1FE-6D42-BA5E-52E4C12BDF42}"/>
              </a:ext>
            </a:extLst>
          </p:cNvPr>
          <p:cNvPicPr>
            <a:picLocks noChangeAspect="1"/>
          </p:cNvPicPr>
          <p:nvPr/>
        </p:nvPicPr>
        <p:blipFill>
          <a:blip r:embed="rId6"/>
          <a:stretch>
            <a:fillRect/>
          </a:stretch>
        </p:blipFill>
        <p:spPr>
          <a:xfrm>
            <a:off x="10073278" y="5476875"/>
            <a:ext cx="1930400" cy="1016000"/>
          </a:xfrm>
          <a:prstGeom prst="rect">
            <a:avLst/>
          </a:prstGeom>
        </p:spPr>
      </p:pic>
      <p:sp>
        <p:nvSpPr>
          <p:cNvPr id="3" name="Slide Number Placeholder 2">
            <a:extLst>
              <a:ext uri="{FF2B5EF4-FFF2-40B4-BE49-F238E27FC236}">
                <a16:creationId xmlns:a16="http://schemas.microsoft.com/office/drawing/2014/main" id="{8E7DCEA7-1AE7-BA40-95F8-FF887944AE41}"/>
              </a:ext>
            </a:extLst>
          </p:cNvPr>
          <p:cNvSpPr>
            <a:spLocks noGrp="1"/>
          </p:cNvSpPr>
          <p:nvPr>
            <p:ph type="sldNum" sz="quarter" idx="12"/>
          </p:nvPr>
        </p:nvSpPr>
        <p:spPr/>
        <p:txBody>
          <a:bodyPr/>
          <a:lstStyle/>
          <a:p>
            <a:fld id="{CE250C90-A217-6949-8BD2-2F5146168076}" type="slidenum">
              <a:rPr lang="en-US" smtClean="0"/>
              <a:t>47</a:t>
            </a:fld>
            <a:endParaRPr lang="en-US"/>
          </a:p>
        </p:txBody>
      </p:sp>
    </p:spTree>
    <p:extLst>
      <p:ext uri="{BB962C8B-B14F-4D97-AF65-F5344CB8AC3E}">
        <p14:creationId xmlns:p14="http://schemas.microsoft.com/office/powerpoint/2010/main" val="666765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ss, outdoor, sky, field&#10;&#10;Description automatically generated">
            <a:extLst>
              <a:ext uri="{FF2B5EF4-FFF2-40B4-BE49-F238E27FC236}">
                <a16:creationId xmlns:a16="http://schemas.microsoft.com/office/drawing/2014/main" id="{D82E43DE-E26C-0024-E9D5-34CE8AFF7351}"/>
              </a:ext>
            </a:extLst>
          </p:cNvPr>
          <p:cNvPicPr>
            <a:picLocks noChangeAspect="1"/>
          </p:cNvPicPr>
          <p:nvPr/>
        </p:nvPicPr>
        <p:blipFill rotWithShape="1">
          <a:blip r:embed="rId2"/>
          <a:srcRect t="27026" b="30786"/>
          <a:stretch/>
        </p:blipFill>
        <p:spPr>
          <a:xfrm>
            <a:off x="-3048"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1422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Leaf nitrogen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9F2ADF3-0F46-514A-8253-A872C8459F36}"/>
              </a:ext>
            </a:extLst>
          </p:cNvPr>
          <p:cNvSpPr>
            <a:spLocks noGrp="1"/>
          </p:cNvSpPr>
          <p:nvPr>
            <p:ph type="sldNum" sz="quarter" idx="12"/>
          </p:nvPr>
        </p:nvSpPr>
        <p:spPr/>
        <p:txBody>
          <a:bodyPr/>
          <a:lstStyle/>
          <a:p>
            <a:fld id="{CE250C90-A217-6949-8BD2-2F5146168076}" type="slidenum">
              <a:rPr lang="en-US" smtClean="0"/>
              <a:t>50</a:t>
            </a:fld>
            <a:endParaRPr lang="en-US"/>
          </a:p>
        </p:txBody>
      </p:sp>
    </p:spTree>
    <p:extLst>
      <p:ext uri="{BB962C8B-B14F-4D97-AF65-F5344CB8AC3E}">
        <p14:creationId xmlns:p14="http://schemas.microsoft.com/office/powerpoint/2010/main" val="3086269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61A2C7-048D-B140-9986-87BE45B1C961}"/>
              </a:ext>
            </a:extLst>
          </p:cNvPr>
          <p:cNvSpPr>
            <a:spLocks noGrp="1"/>
          </p:cNvSpPr>
          <p:nvPr>
            <p:ph type="sldNum" sz="quarter" idx="12"/>
          </p:nvPr>
        </p:nvSpPr>
        <p:spPr/>
        <p:txBody>
          <a:bodyPr/>
          <a:lstStyle/>
          <a:p>
            <a:fld id="{CE250C90-A217-6949-8BD2-2F5146168076}" type="slidenum">
              <a:rPr lang="en-US" smtClean="0"/>
              <a:t>51</a:t>
            </a:fld>
            <a:endParaRPr lang="en-US"/>
          </a:p>
        </p:txBody>
      </p:sp>
    </p:spTree>
    <p:extLst>
      <p:ext uri="{BB962C8B-B14F-4D97-AF65-F5344CB8AC3E}">
        <p14:creationId xmlns:p14="http://schemas.microsoft.com/office/powerpoint/2010/main" val="31033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5A8964-B934-CD4C-9D9E-1294DF21F1DC}"/>
              </a:ext>
            </a:extLst>
          </p:cNvPr>
          <p:cNvSpPr>
            <a:spLocks noGrp="1"/>
          </p:cNvSpPr>
          <p:nvPr>
            <p:ph type="sldNum" sz="quarter" idx="12"/>
          </p:nvPr>
        </p:nvSpPr>
        <p:spPr/>
        <p:txBody>
          <a:bodyPr/>
          <a:lstStyle/>
          <a:p>
            <a:fld id="{CE250C90-A217-6949-8BD2-2F5146168076}" type="slidenum">
              <a:rPr lang="en-US" smtClean="0"/>
              <a:t>6</a:t>
            </a:fld>
            <a:endParaRPr lang="en-US"/>
          </a:p>
        </p:txBody>
      </p:sp>
      <p:sp>
        <p:nvSpPr>
          <p:cNvPr id="9" name="Title 3">
            <a:extLst>
              <a:ext uri="{FF2B5EF4-FFF2-40B4-BE49-F238E27FC236}">
                <a16:creationId xmlns:a16="http://schemas.microsoft.com/office/drawing/2014/main" id="{57DDC556-93A1-2D46-8CE8-1F6FF9B8F0E5}"/>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solidFill>
                  <a:schemeClr val="bg1"/>
                </a:solidFill>
                <a:latin typeface="Arial" panose="020B0604020202020204" pitchFamily="34" charset="0"/>
                <a:cs typeface="Arial" panose="020B0604020202020204" pitchFamily="34" charset="0"/>
              </a:rPr>
              <a:t>: leaves acclimate to changing climatic and edaphic </a:t>
            </a:r>
            <a:r>
              <a:rPr lang="en-US" dirty="0">
                <a:solidFill>
                  <a:schemeClr val="bg1"/>
                </a:solidFill>
              </a:rPr>
              <a:t>environments via summed cost of resource use (nitrogen and water)</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7</a:t>
            </a:fld>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8</a:t>
            </a:fld>
            <a:endParaRPr lang="en-US"/>
          </a:p>
        </p:txBody>
      </p:sp>
      <p:sp>
        <p:nvSpPr>
          <p:cNvPr id="5" name="TextBox 4">
            <a:extLst>
              <a:ext uri="{FF2B5EF4-FFF2-40B4-BE49-F238E27FC236}">
                <a16:creationId xmlns:a16="http://schemas.microsoft.com/office/drawing/2014/main" id="{365A6926-6E33-C795-A265-A5791869347B}"/>
              </a:ext>
            </a:extLst>
          </p:cNvPr>
          <p:cNvSpPr txBox="1"/>
          <p:nvPr/>
        </p:nvSpPr>
        <p:spPr>
          <a:xfrm>
            <a:off x="3727938" y="6311175"/>
            <a:ext cx="508473" cy="369332"/>
          </a:xfrm>
          <a:prstGeom prst="rect">
            <a:avLst/>
          </a:prstGeom>
          <a:noFill/>
        </p:spPr>
        <p:txBody>
          <a:bodyPr wrap="none" rtlCol="0">
            <a:spAutoFit/>
          </a:bodyPr>
          <a:lstStyle/>
          <a:p>
            <a:r>
              <a:rPr lang="en-US" dirty="0"/>
              <a:t>“</a:t>
            </a:r>
            <a:r>
              <a:rPr lang="el-GR" i="1" dirty="0">
                <a:latin typeface="Arial" panose="020B0604020202020204" pitchFamily="34" charset="0"/>
                <a:cs typeface="Arial" panose="020B0604020202020204" pitchFamily="34" charset="0"/>
              </a:rPr>
              <a:t>β</a:t>
            </a:r>
            <a:r>
              <a:rPr lang="en-US" dirty="0"/>
              <a:t>”</a:t>
            </a:r>
          </a:p>
        </p:txBody>
      </p:sp>
    </p:spTree>
    <p:extLst>
      <p:ext uri="{BB962C8B-B14F-4D97-AF65-F5344CB8AC3E}">
        <p14:creationId xmlns:p14="http://schemas.microsoft.com/office/powerpoint/2010/main" val="3950833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E810-1436-47B4-7FE6-32BF22025A69}"/>
              </a:ext>
            </a:extLst>
          </p:cNvPr>
          <p:cNvSpPr>
            <a:spLocks noGrp="1"/>
          </p:cNvSpPr>
          <p:nvPr>
            <p:ph type="title"/>
          </p:nvPr>
        </p:nvSpPr>
        <p:spPr/>
        <p:txBody>
          <a:bodyPr>
            <a:normAutofit/>
          </a:bodyPr>
          <a:lstStyle/>
          <a:p>
            <a:r>
              <a:rPr lang="el-GR" i="1" dirty="0"/>
              <a:t>β</a:t>
            </a:r>
            <a:r>
              <a:rPr lang="en-US" dirty="0"/>
              <a:t> is held constant in least-cost optimality models, but varies across environments</a:t>
            </a:r>
          </a:p>
        </p:txBody>
      </p:sp>
      <p:sp>
        <p:nvSpPr>
          <p:cNvPr id="4" name="Slide Number Placeholder 3">
            <a:extLst>
              <a:ext uri="{FF2B5EF4-FFF2-40B4-BE49-F238E27FC236}">
                <a16:creationId xmlns:a16="http://schemas.microsoft.com/office/drawing/2014/main" id="{BCDB1657-1E11-B5C5-5D56-DDD3ECBE1EC1}"/>
              </a:ext>
            </a:extLst>
          </p:cNvPr>
          <p:cNvSpPr>
            <a:spLocks noGrp="1"/>
          </p:cNvSpPr>
          <p:nvPr>
            <p:ph type="sldNum" sz="quarter" idx="12"/>
          </p:nvPr>
        </p:nvSpPr>
        <p:spPr/>
        <p:txBody>
          <a:bodyPr/>
          <a:lstStyle/>
          <a:p>
            <a:fld id="{CE250C90-A217-6949-8BD2-2F5146168076}" type="slidenum">
              <a:rPr lang="en-US" smtClean="0"/>
              <a:pPr/>
              <a:t>9</a:t>
            </a:fld>
            <a:endParaRPr lang="en-US" sz="2000"/>
          </a:p>
        </p:txBody>
      </p:sp>
      <p:pic>
        <p:nvPicPr>
          <p:cNvPr id="6" name="Picture 5" descr="Chart, line chart&#10;&#10;Description automatically generated">
            <a:extLst>
              <a:ext uri="{FF2B5EF4-FFF2-40B4-BE49-F238E27FC236}">
                <a16:creationId xmlns:a16="http://schemas.microsoft.com/office/drawing/2014/main" id="{93B21BCC-A35E-3A1A-68D9-7BA54690E99F}"/>
              </a:ext>
            </a:extLst>
          </p:cNvPr>
          <p:cNvPicPr>
            <a:picLocks noChangeAspect="1"/>
          </p:cNvPicPr>
          <p:nvPr/>
        </p:nvPicPr>
        <p:blipFill>
          <a:blip r:embed="rId2"/>
          <a:stretch>
            <a:fillRect/>
          </a:stretch>
        </p:blipFill>
        <p:spPr>
          <a:xfrm>
            <a:off x="2214880" y="2011679"/>
            <a:ext cx="8544560" cy="3738245"/>
          </a:xfrm>
          <a:prstGeom prst="rect">
            <a:avLst/>
          </a:prstGeom>
        </p:spPr>
      </p:pic>
      <p:sp>
        <p:nvSpPr>
          <p:cNvPr id="7" name="TextBox 6">
            <a:extLst>
              <a:ext uri="{FF2B5EF4-FFF2-40B4-BE49-F238E27FC236}">
                <a16:creationId xmlns:a16="http://schemas.microsoft.com/office/drawing/2014/main" id="{55D51D71-29D8-F1C5-AD9C-AE1F44B05C23}"/>
              </a:ext>
            </a:extLst>
          </p:cNvPr>
          <p:cNvSpPr txBox="1"/>
          <p:nvPr/>
        </p:nvSpPr>
        <p:spPr>
          <a:xfrm>
            <a:off x="8618842" y="6582975"/>
            <a:ext cx="3573158" cy="276999"/>
          </a:xfrm>
          <a:prstGeom prst="rect">
            <a:avLst/>
          </a:prstGeom>
          <a:noFill/>
        </p:spPr>
        <p:txBody>
          <a:bodyPr wrap="none" rtlCol="0">
            <a:spAutoFit/>
          </a:bodyPr>
          <a:lstStyle/>
          <a:p>
            <a:r>
              <a:rPr lang="en-US" sz="1200" dirty="0"/>
              <a:t>Perkowski et al. (2021) </a:t>
            </a:r>
            <a:r>
              <a:rPr lang="en-US" sz="1200" i="1" dirty="0"/>
              <a:t>Journal of Experimental Botany</a:t>
            </a:r>
            <a:endParaRPr lang="en-US" sz="1200" dirty="0"/>
          </a:p>
        </p:txBody>
      </p:sp>
    </p:spTree>
    <p:extLst>
      <p:ext uri="{BB962C8B-B14F-4D97-AF65-F5344CB8AC3E}">
        <p14:creationId xmlns:p14="http://schemas.microsoft.com/office/powerpoint/2010/main" val="1686876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5429</TotalTime>
  <Words>2005</Words>
  <Application>Microsoft Macintosh PowerPoint</Application>
  <PresentationFormat>Widescreen</PresentationFormat>
  <Paragraphs>505</Paragraphs>
  <Slides>51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Cambria Math</vt:lpstr>
      <vt:lpstr>Office Theme</vt:lpstr>
      <vt:lpstr>The cost of resource use for photosynthesis drives variance in leaf nitrogen content across a climate and soil resource availability gradient </vt:lpstr>
      <vt:lpstr>Soil nitrogen generally increases leaf nitrogen…</vt:lpstr>
      <vt:lpstr>… which often corresponds with increased photosynthesis</vt:lpstr>
      <vt:lpstr>However, leaf nitrogen can be predicted independent of soil nitrogen</vt:lpstr>
      <vt:lpstr>Leaf nitrogen is likely a product of interactions between climatic and edaphic factors</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β is held constant in least-cost optimality models, but varies across environments</vt:lpstr>
      <vt:lpstr>β is held constant in least-cost optimality models, but varies across environments</vt:lpstr>
      <vt:lpstr>Open questions</vt:lpstr>
      <vt:lpstr>Hypotheses</vt:lpstr>
      <vt:lpstr>The cost of acquiring and using nutrients (β) will be modified by soil resources and species identity</vt:lpstr>
      <vt:lpstr>Leaf Ci:Ca will be modified by costs of resource use and aboveground climate</vt:lpstr>
      <vt:lpstr>Leaf nitrogen content will be negatively related to leaf Ci:Ca</vt:lpstr>
      <vt:lpstr>Soil N may directly increase Narea due to increasing Nmass…</vt:lpstr>
      <vt:lpstr>… or may indirectly increase Narea due to reductions in the cost of acquiring nitrogen</vt:lpstr>
      <vt:lpstr>Field gradient  experiment</vt:lpstr>
      <vt:lpstr>Climate and edaphic  characteristics</vt:lpstr>
      <vt:lpstr>β decreases with increasing soil nitrogen, but is not modified by soil moisture</vt:lpstr>
      <vt:lpstr>β decreases with increasing soil nitrogen, but is not modified by soil moisture</vt:lpstr>
      <vt:lpstr>Leaf Ci:Ca decreases with increasing vapor pressure deficit, but is not modified by edaphic factors</vt:lpstr>
      <vt:lpstr>Narea increases with increasing soil nitrogen availability</vt:lpstr>
      <vt:lpstr>Narea increases with increasing soil nitrogen availability</vt:lpstr>
      <vt:lpstr>Narea is negatively associated with leaf Ci:Ca due to reductions in Marea</vt:lpstr>
      <vt:lpstr>PowerPoint Presentation</vt:lpstr>
      <vt:lpstr>PowerPoint Presentation</vt:lpstr>
      <vt:lpstr>β is negatively associated with increasing soil nitrogen, and generally lower in C4 species</vt:lpstr>
      <vt:lpstr>PowerPoint Presentation</vt:lpstr>
      <vt:lpstr>Leaf Ci:Ca is negatively related to increasing vapor pressure deficit and positively related to β </vt:lpstr>
      <vt:lpstr>PowerPoint Presentation</vt:lpstr>
      <vt:lpstr>Marea is negatively related to leaf Ci:Ca, while Nmass is positively related to leaf Ci:Ca</vt:lpstr>
      <vt:lpstr>PowerPoint Presentation</vt:lpstr>
      <vt:lpstr>Increasing soil nitrogen availability directly increases Nmass and decreases Marea</vt:lpstr>
      <vt:lpstr>PowerPoint Presentation</vt:lpstr>
      <vt:lpstr>N-fixation ability directly increases Nmass</vt:lpstr>
      <vt:lpstr>PowerPoint Presentation</vt:lpstr>
      <vt:lpstr>Marea is negatively associated with Nmass</vt:lpstr>
      <vt:lpstr>PowerPoint Presentation</vt:lpstr>
      <vt:lpstr>Soil moisture was positively associated with soil nitrogen availability</vt:lpstr>
      <vt:lpstr>PowerPoint Presentation</vt:lpstr>
      <vt:lpstr>Soil N directly increased Narea due to changes in Nmass…</vt:lpstr>
      <vt:lpstr>… and indirectly increased Narea due to reductions in β</vt:lpstr>
      <vt:lpstr>Conclusions</vt:lpstr>
      <vt:lpstr>Conclusions</vt:lpstr>
      <vt:lpstr>Conclusions</vt:lpstr>
      <vt:lpstr>Acknowledgements</vt:lpstr>
      <vt:lpstr>PowerPoint Presentation</vt:lpstr>
      <vt:lpstr>Extra slides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24</cp:revision>
  <dcterms:created xsi:type="dcterms:W3CDTF">2022-07-19T16:27:24Z</dcterms:created>
  <dcterms:modified xsi:type="dcterms:W3CDTF">2023-02-27T16:58:49Z</dcterms:modified>
</cp:coreProperties>
</file>